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312D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2011680"/>
            <a:ext cx="73152" cy="2286000"/>
          </a:xfrm>
          <a:prstGeom prst="rect">
            <a:avLst/>
          </a:prstGeom>
          <a:solidFill>
            <a:srgbClr val="2D596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97280" y="201168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 i="0">
                <a:solidFill>
                  <a:srgbClr val="FFFFFF"/>
                </a:solidFill>
                <a:latin typeface="Segoe UI"/>
              </a:defRPr>
            </a:pPr>
            <a:r>
              <a:t>Acme Retail Inc.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" y="2651760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0" i="0">
                <a:solidFill>
                  <a:srgbClr val="FFFFFF"/>
                </a:solidFill>
                <a:latin typeface="Segoe UI"/>
              </a:defRPr>
            </a:pPr>
            <a:r>
              <a:t>E-Commerce Platform Migration to OCI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329184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0" i="0">
                <a:solidFill>
                  <a:srgbClr val="9E9892"/>
                </a:solidFill>
                <a:latin typeface="Segoe UI"/>
              </a:defRPr>
            </a:pPr>
            <a:r>
              <a:t>Architecture Proposal — March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502920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9E9892"/>
                </a:solidFill>
                <a:latin typeface="Segoe UI"/>
              </a:defRPr>
            </a:pPr>
            <a:r>
              <a:t>Diego E.  |  Oracle Consulting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" y="5669280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 i="1">
                <a:solidFill>
                  <a:srgbClr val="70665E"/>
                </a:solidFill>
                <a:latin typeface="Segoe UI"/>
              </a:defRPr>
            </a:pPr>
            <a:r>
              <a:t>Prepared with OCI Deal Accelerator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 i="0">
                <a:solidFill>
                  <a:srgbClr val="312D2A"/>
                </a:solidFill>
                <a:latin typeface="Segoe UI"/>
              </a:defRPr>
            </a:pPr>
            <a:r>
              <a:t>Well-Architected Scorecard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777240"/>
            <a:ext cx="1828800" cy="36576"/>
          </a:xfrm>
          <a:prstGeom prst="rect">
            <a:avLst/>
          </a:prstGeom>
          <a:solidFill>
            <a:srgbClr val="2D596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57200" y="1280160"/>
            <a:ext cx="457200" cy="411480"/>
          </a:xfrm>
          <a:prstGeom prst="rect">
            <a:avLst/>
          </a:prstGeom>
          <a:solidFill>
            <a:srgbClr val="5E96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>
                <a:solidFill>
                  <a:srgbClr val="FFFFFF"/>
                </a:solidFill>
                <a:latin typeface="Segoe UI"/>
              </a:defRPr>
            </a:pPr>
            <a:r>
              <a:t>✓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" y="1280160"/>
            <a:ext cx="3657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 i="0">
                <a:solidFill>
                  <a:srgbClr val="312D2A"/>
                </a:solidFill>
                <a:latin typeface="Segoe UI"/>
              </a:defRPr>
            </a:pPr>
            <a:r>
              <a:t>Security &amp; Compliance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0" y="1280160"/>
            <a:ext cx="1371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 i="0">
                <a:solidFill>
                  <a:srgbClr val="70665E"/>
                </a:solidFill>
                <a:latin typeface="Segoe UI"/>
              </a:defRPr>
            </a:pPr>
            <a:r>
              <a:t>20/22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0" y="1280160"/>
            <a:ext cx="4572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 i="0">
                <a:solidFill>
                  <a:srgbClr val="5E9624"/>
                </a:solidFill>
                <a:latin typeface="Segoe UI"/>
              </a:defRPr>
            </a:pPr>
            <a:r>
              <a:t>PASS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1828800"/>
            <a:ext cx="457200" cy="411480"/>
          </a:xfrm>
          <a:prstGeom prst="rect">
            <a:avLst/>
          </a:prstGeom>
          <a:solidFill>
            <a:srgbClr val="AE56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>
                <a:solidFill>
                  <a:srgbClr val="FFFFFF"/>
                </a:solidFill>
                <a:latin typeface="Segoe UI"/>
              </a:defRPr>
            </a:pPr>
            <a:r>
              <a:t>⚠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1828800"/>
            <a:ext cx="3657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 i="0">
                <a:solidFill>
                  <a:srgbClr val="312D2A"/>
                </a:solidFill>
                <a:latin typeface="Segoe UI"/>
              </a:defRPr>
            </a:pPr>
            <a:r>
              <a:t>Reliability &amp; Resilience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0" y="1828800"/>
            <a:ext cx="1371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 i="0">
                <a:solidFill>
                  <a:srgbClr val="70665E"/>
                </a:solidFill>
                <a:latin typeface="Segoe UI"/>
              </a:defRPr>
            </a:pPr>
            <a:r>
              <a:t>15/18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0" y="1828800"/>
            <a:ext cx="4572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 i="0">
                <a:solidFill>
                  <a:srgbClr val="AE562C"/>
                </a:solidFill>
                <a:latin typeface="Segoe UI"/>
              </a:defRPr>
            </a:pPr>
            <a:r>
              <a:t>PASS WITH RECOMMENDATIONS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" y="2377440"/>
            <a:ext cx="457200" cy="411480"/>
          </a:xfrm>
          <a:prstGeom prst="rect">
            <a:avLst/>
          </a:prstGeom>
          <a:solidFill>
            <a:srgbClr val="5E96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>
                <a:solidFill>
                  <a:srgbClr val="FFFFFF"/>
                </a:solidFill>
                <a:latin typeface="Segoe UI"/>
              </a:defRPr>
            </a:pPr>
            <a: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7280" y="2377440"/>
            <a:ext cx="3657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 i="0">
                <a:solidFill>
                  <a:srgbClr val="312D2A"/>
                </a:solidFill>
                <a:latin typeface="Segoe UI"/>
              </a:defRPr>
            </a:pPr>
            <a:r>
              <a:t>Performance &amp; Cost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0" y="2377440"/>
            <a:ext cx="1371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 i="0">
                <a:solidFill>
                  <a:srgbClr val="70665E"/>
                </a:solidFill>
                <a:latin typeface="Segoe UI"/>
              </a:defRPr>
            </a:pPr>
            <a:r>
              <a:t>12/12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0" y="2377440"/>
            <a:ext cx="4572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 i="0">
                <a:solidFill>
                  <a:srgbClr val="5E9624"/>
                </a:solidFill>
                <a:latin typeface="Segoe UI"/>
              </a:defRPr>
            </a:pPr>
            <a:r>
              <a:t>PASS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7200" y="2926080"/>
            <a:ext cx="457200" cy="411480"/>
          </a:xfrm>
          <a:prstGeom prst="rect">
            <a:avLst/>
          </a:prstGeom>
          <a:solidFill>
            <a:srgbClr val="AE56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>
                <a:solidFill>
                  <a:srgbClr val="FFFFFF"/>
                </a:solidFill>
                <a:latin typeface="Segoe UI"/>
              </a:defRPr>
            </a:pPr>
            <a:r>
              <a:t>⚠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97280" y="2926080"/>
            <a:ext cx="3657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 i="0">
                <a:solidFill>
                  <a:srgbClr val="312D2A"/>
                </a:solidFill>
                <a:latin typeface="Segoe UI"/>
              </a:defRPr>
            </a:pPr>
            <a:r>
              <a:t>Operational Efficiency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0" y="2926080"/>
            <a:ext cx="1371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 i="0">
                <a:solidFill>
                  <a:srgbClr val="70665E"/>
                </a:solidFill>
                <a:latin typeface="Segoe UI"/>
              </a:defRPr>
            </a:pPr>
            <a:r>
              <a:t>9/13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0" y="2926080"/>
            <a:ext cx="4572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 i="0">
                <a:solidFill>
                  <a:srgbClr val="AE562C"/>
                </a:solidFill>
                <a:latin typeface="Segoe UI"/>
              </a:defRPr>
            </a:pPr>
            <a:r>
              <a:t>PASS WITH RECOMMENDATIONS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57200" y="3474720"/>
            <a:ext cx="457200" cy="411480"/>
          </a:xfrm>
          <a:prstGeom prst="rect">
            <a:avLst/>
          </a:prstGeom>
          <a:solidFill>
            <a:srgbClr val="7066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>
                <a:solidFill>
                  <a:srgbClr val="FFFFFF"/>
                </a:solidFill>
                <a:latin typeface="Segoe UI"/>
              </a:defRPr>
            </a:pPr>
            <a:r>
              <a:t>—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97280" y="3474720"/>
            <a:ext cx="3657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 i="0">
                <a:solidFill>
                  <a:srgbClr val="312D2A"/>
                </a:solidFill>
                <a:latin typeface="Segoe UI"/>
              </a:defRPr>
            </a:pPr>
            <a:r>
              <a:t>Distributed Cloud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29200" y="3474720"/>
            <a:ext cx="1371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 i="0">
                <a:solidFill>
                  <a:srgbClr val="70665E"/>
                </a:solidFill>
                <a:latin typeface="Segoe UI"/>
              </a:defRPr>
            </a:pPr>
            <a:r>
              <a:t>—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00800" y="3474720"/>
            <a:ext cx="4572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 i="0">
                <a:solidFill>
                  <a:srgbClr val="70665E"/>
                </a:solidFill>
                <a:latin typeface="Segoe UI"/>
              </a:defRPr>
            </a:pPr>
            <a:r>
              <a:t>N/A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7200" y="429768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 i="0">
                <a:solidFill>
                  <a:srgbClr val="2D5967"/>
                </a:solidFill>
                <a:latin typeface="Segoe UI"/>
              </a:defRPr>
            </a:pPr>
            <a:r>
              <a:t>Top Recommendations: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0080" y="4663440"/>
            <a:ext cx="10058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312D2A"/>
                </a:solidFill>
                <a:latin typeface="Segoe UI"/>
              </a:defRPr>
            </a:pPr>
            <a:r>
              <a:t>→ Define quarterly DR drill schedule with automated validation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0080" y="4937760"/>
            <a:ext cx="10058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312D2A"/>
                </a:solidFill>
                <a:latin typeface="Segoe UI"/>
              </a:defRPr>
            </a:pPr>
            <a:r>
              <a:t>→ Implement OS Management Hub for OKE node patching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0080" y="5212080"/>
            <a:ext cx="10058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312D2A"/>
                </a:solidFill>
                <a:latin typeface="Segoe UI"/>
              </a:defRPr>
            </a:pPr>
            <a:r>
              <a:t>→ Configure Ops Insights for capacity planning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0080" y="5486400"/>
            <a:ext cx="10058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312D2A"/>
                </a:solidFill>
                <a:latin typeface="Segoe UI"/>
              </a:defRPr>
            </a:pPr>
            <a:r>
              <a:t>→ Document operational runbooks before go-live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57200" y="594360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 i="1">
                <a:solidFill>
                  <a:srgbClr val="70665E"/>
                </a:solidFill>
                <a:latin typeface="Segoe UI"/>
              </a:defRPr>
            </a:pPr>
            <a:r>
              <a:t>Validated against Oracle Well-Architected Framework — docs.oracle.com/en/solutions/oci-best-practices/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 i="0">
                <a:solidFill>
                  <a:srgbClr val="312D2A"/>
                </a:solidFill>
                <a:latin typeface="Segoe UI"/>
              </a:defRPr>
            </a:pPr>
            <a:r>
              <a:t>Next Steps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777240"/>
            <a:ext cx="1828800" cy="36576"/>
          </a:xfrm>
          <a:prstGeom prst="rect">
            <a:avLst/>
          </a:prstGeom>
          <a:solidFill>
            <a:srgbClr val="2D596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0" y="1371600"/>
            <a:ext cx="365760" cy="365760"/>
          </a:xfrm>
          <a:prstGeom prst="ellipse">
            <a:avLst/>
          </a:prstGeom>
          <a:solidFill>
            <a:srgbClr val="2D596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  <a:latin typeface="Segoe UI"/>
              </a:defRPr>
            </a:pPr>
            <a: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137160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312D2A"/>
                </a:solidFill>
                <a:latin typeface="Segoe UI"/>
              </a:defRPr>
            </a:pPr>
            <a:r>
              <a:t>Review and approve architecture design — March 28, 2026</a:t>
            </a:r>
          </a:p>
        </p:txBody>
      </p:sp>
      <p:sp>
        <p:nvSpPr>
          <p:cNvPr id="6" name="Oval 5"/>
          <p:cNvSpPr/>
          <p:nvPr/>
        </p:nvSpPr>
        <p:spPr>
          <a:xfrm>
            <a:off x="457200" y="1965960"/>
            <a:ext cx="365760" cy="365760"/>
          </a:xfrm>
          <a:prstGeom prst="ellipse">
            <a:avLst/>
          </a:prstGeom>
          <a:solidFill>
            <a:srgbClr val="2D596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  <a:latin typeface="Segoe UI"/>
              </a:defRPr>
            </a:pPr>
            <a: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196596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312D2A"/>
                </a:solidFill>
                <a:latin typeface="Segoe UI"/>
              </a:defRPr>
            </a:pPr>
            <a:r>
              <a:t>Provision OCI tenancy and order FastConnect — April 1, 2026</a:t>
            </a:r>
          </a:p>
        </p:txBody>
      </p:sp>
      <p:sp>
        <p:nvSpPr>
          <p:cNvPr id="8" name="Oval 7"/>
          <p:cNvSpPr/>
          <p:nvPr/>
        </p:nvSpPr>
        <p:spPr>
          <a:xfrm>
            <a:off x="457200" y="2560320"/>
            <a:ext cx="365760" cy="365760"/>
          </a:xfrm>
          <a:prstGeom prst="ellipse">
            <a:avLst/>
          </a:prstGeom>
          <a:solidFill>
            <a:srgbClr val="2D596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  <a:latin typeface="Segoe UI"/>
              </a:defRPr>
            </a:pPr>
            <a: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5840" y="256032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312D2A"/>
                </a:solidFill>
                <a:latin typeface="Segoe UI"/>
              </a:defRPr>
            </a:pPr>
            <a:r>
              <a:t>Run ADB assessment tool on production database — April 7, 2026</a:t>
            </a:r>
          </a:p>
        </p:txBody>
      </p:sp>
      <p:sp>
        <p:nvSpPr>
          <p:cNvPr id="10" name="Oval 9"/>
          <p:cNvSpPr/>
          <p:nvPr/>
        </p:nvSpPr>
        <p:spPr>
          <a:xfrm>
            <a:off x="457200" y="3154680"/>
            <a:ext cx="365760" cy="365760"/>
          </a:xfrm>
          <a:prstGeom prst="ellipse">
            <a:avLst/>
          </a:prstGeom>
          <a:solidFill>
            <a:srgbClr val="2D596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  <a:latin typeface="Segoe UI"/>
              </a:defRPr>
            </a:pPr>
            <a: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5840" y="315468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312D2A"/>
                </a:solidFill>
                <a:latin typeface="Segoe UI"/>
              </a:defRPr>
            </a:pPr>
            <a:r>
              <a:t>Begin Phase 1: Infrastructure setup — April 14, 2026</a:t>
            </a:r>
          </a:p>
        </p:txBody>
      </p:sp>
      <p:sp>
        <p:nvSpPr>
          <p:cNvPr id="12" name="Oval 11"/>
          <p:cNvSpPr/>
          <p:nvPr/>
        </p:nvSpPr>
        <p:spPr>
          <a:xfrm>
            <a:off x="457200" y="3749040"/>
            <a:ext cx="365760" cy="365760"/>
          </a:xfrm>
          <a:prstGeom prst="ellipse">
            <a:avLst/>
          </a:prstGeom>
          <a:solidFill>
            <a:srgbClr val="2D596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  <a:latin typeface="Segoe UI"/>
              </a:defRPr>
            </a:pPr>
            <a: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05840" y="374904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 i="0">
                <a:solidFill>
                  <a:srgbClr val="312D2A"/>
                </a:solidFill>
                <a:latin typeface="Segoe UI"/>
              </a:defRPr>
            </a:pPr>
            <a:r>
              <a:t>Schedule weekly architecture review cadence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548640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70665E"/>
                </a:solidFill>
                <a:latin typeface="Segoe UI"/>
              </a:defRPr>
            </a:pPr>
            <a:r>
              <a:t>Diego E. — diego@example.com | Oracle Consulting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 i="0">
                <a:solidFill>
                  <a:srgbClr val="312D2A"/>
                </a:solidFill>
                <a:latin typeface="Segoe UI"/>
              </a:defRPr>
            </a:pPr>
            <a:r>
              <a:t>Engagement Summary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777240"/>
            <a:ext cx="1828800" cy="36576"/>
          </a:xfrm>
          <a:prstGeom prst="rect">
            <a:avLst/>
          </a:prstGeom>
          <a:solidFill>
            <a:srgbClr val="2D596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109728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 i="0">
                <a:solidFill>
                  <a:srgbClr val="2D5967"/>
                </a:solidFill>
                <a:latin typeface="Segoe UI"/>
              </a:defRPr>
            </a:pPr>
            <a:r>
              <a:t>Reduce Oracle Database licensing costs by 60% and modernize to cloud-native architecture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737360"/>
            <a:ext cx="4572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 i="0">
                <a:solidFill>
                  <a:srgbClr val="312D2A"/>
                </a:solidFill>
                <a:latin typeface="Segoe UI"/>
              </a:defRPr>
            </a:pPr>
            <a:r>
              <a:t>Current State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148840"/>
            <a:ext cx="9144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312D2A"/>
                </a:solidFill>
                <a:latin typeface="Segoe UI"/>
              </a:defRPr>
            </a:pPr>
            <a:r>
              <a:t>•  3 Oracle 19c databases on Exadata X8M on-prem (largest 4 TB OLTP)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468880"/>
            <a:ext cx="9144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312D2A"/>
                </a:solidFill>
                <a:latin typeface="Segoe UI"/>
              </a:defRPr>
            </a:pPr>
            <a:r>
              <a:t>•  WebLogic 14c application servers (6x bare metal)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2788920"/>
            <a:ext cx="9144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312D2A"/>
                </a:solidFill>
                <a:latin typeface="Segoe UI"/>
              </a:defRPr>
            </a:pPr>
            <a:r>
              <a:t>•  GoldenGate replication to reporting database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3108960"/>
            <a:ext cx="9144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312D2A"/>
                </a:solidFill>
                <a:latin typeface="Segoe UI"/>
              </a:defRPr>
            </a:pPr>
            <a:r>
              <a:t>•  MQ Series for async messaging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3429000"/>
            <a:ext cx="9144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312D2A"/>
                </a:solidFill>
                <a:latin typeface="Segoe UI"/>
              </a:defRPr>
            </a:pPr>
            <a:r>
              <a:t>•  Current Oracle licensing: $2M/year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4023360"/>
            <a:ext cx="4572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 i="0">
                <a:solidFill>
                  <a:srgbClr val="312D2A"/>
                </a:solidFill>
                <a:latin typeface="Segoe UI"/>
              </a:defRPr>
            </a:pPr>
            <a:r>
              <a:t>Target State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443484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2D5967"/>
                </a:solidFill>
                <a:latin typeface="Segoe UI"/>
              </a:defRPr>
            </a:pPr>
            <a:r>
              <a:t>Migrate to OCI Autonomous Database (ADB-S) with OKE for application tier, full HA/DR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489204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 i="0">
                <a:solidFill>
                  <a:srgbClr val="312D2A"/>
                </a:solidFill>
                <a:latin typeface="Segoe UI"/>
              </a:defRPr>
            </a:pPr>
            <a:r>
              <a:t>Timeline: 6-month migration, Q3 2026 go-live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 i="0">
                <a:solidFill>
                  <a:srgbClr val="312D2A"/>
                </a:solidFill>
                <a:latin typeface="Segoe UI"/>
              </a:defRPr>
            </a:pPr>
            <a:r>
              <a:t>Architecture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777240"/>
            <a:ext cx="1828800" cy="36576"/>
          </a:xfrm>
          <a:prstGeom prst="rect">
            <a:avLst/>
          </a:prstGeom>
          <a:solidFill>
            <a:srgbClr val="2D596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828800"/>
            <a:ext cx="10058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 i="1">
                <a:solidFill>
                  <a:srgbClr val="70665E"/>
                </a:solidFill>
                <a:latin typeface="Segoe UI"/>
              </a:defRPr>
            </a:pPr>
            <a:r>
              <a:t>[Insert diagram — export from examples/ecommerce-architecture.drawio]</a:t>
            </a:r>
            <a:br/>
            <a:br/>
            <a:r>
              <a:t>Tenancy → Region (Ashburn) → VCN with 3 subnets:</a:t>
            </a:r>
            <a:br/>
            <a:r>
              <a:t>• Public: Flexible LB + WAF + Bastion</a:t>
            </a:r>
            <a:br/>
            <a:r>
              <a:t>• App Tier: OKE Cluster (3 workers, auto-scaling)</a:t>
            </a:r>
            <a:br/>
            <a:r>
              <a:t>• Data Tier: ADB-S OLTP (4 OCPU, BYOL) + ADB-S DW + NoSQL + Redis</a:t>
            </a:r>
            <a:br/>
            <a:br/>
            <a:r>
              <a:t>DR Region (Phoenix): ADB-S Standby via Autonomous Data Guard</a:t>
            </a:r>
            <a:br/>
            <a:r>
              <a:t>Connectivity: FastConnect 1 Gbps (redundant) + VPN backup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 i="0">
                <a:solidFill>
                  <a:srgbClr val="312D2A"/>
                </a:solidFill>
                <a:latin typeface="Segoe UI"/>
              </a:defRPr>
            </a:pPr>
            <a:r>
              <a:t>Architecture Decisions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777240"/>
            <a:ext cx="1828800" cy="36576"/>
          </a:xfrm>
          <a:prstGeom prst="rect">
            <a:avLst/>
          </a:prstGeom>
          <a:solidFill>
            <a:srgbClr val="2D596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0" y="1097280"/>
          <a:ext cx="1097280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6858000"/>
              </a:tblGrid>
              <a:tr h="457200">
                <a:tc>
                  <a:txBody>
                    <a:bodyPr/>
                    <a:lstStyle/>
                    <a:p>
                      <a:pPr algn="l">
                        <a:defRPr sz="1100" b="1">
                          <a:solidFill>
                            <a:srgbClr val="FFFFFF"/>
                          </a:solidFill>
                          <a:latin typeface="Segoe UI"/>
                        </a:defRPr>
                      </a:pPr>
                      <a:r>
                        <a:t>Decision</a:t>
                      </a:r>
                    </a:p>
                  </a:txBody>
                  <a:tcPr anchor="ctr">
                    <a:solidFill>
                      <a:srgbClr val="2D596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100" b="1">
                          <a:solidFill>
                            <a:srgbClr val="FFFFFF"/>
                          </a:solidFill>
                          <a:latin typeface="Segoe UI"/>
                        </a:defRPr>
                      </a:pPr>
                      <a:r>
                        <a:t>Rationale</a:t>
                      </a:r>
                    </a:p>
                  </a:txBody>
                  <a:tcPr anchor="ctr">
                    <a:solidFill>
                      <a:srgbClr val="2D596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>
                        <a:defRPr sz="1100" b="1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ADB-S over ExaCS for primary database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Variable workload pattern, no dedicated DBA team, auto-scaling covers seasonal peaks. ExaCS oversized for this workload.</a:t>
                      </a:r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pPr algn="l">
                        <a:defRPr sz="1100" b="1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OKE over VM-based app tier</a:t>
                      </a:r>
                    </a:p>
                  </a:txBody>
                  <a:tcPr anchor="ctr">
                    <a:solidFill>
                      <a:srgbClr val="F5F4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Team moving to containers. OKE provides auto-scaling per microservice, free control plane, blue/green deployments.</a:t>
                      </a:r>
                    </a:p>
                  </a:txBody>
                  <a:tcPr anchor="ctr">
                    <a:solidFill>
                      <a:srgbClr val="F5F4F2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>
                        <a:defRPr sz="1100" b="1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Cross-region ADG for DR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PCI compliance requires geo-redundant disaster recovery. ADG provides seconds RPO, minutes RTO.</a:t>
                      </a:r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pPr algn="l">
                        <a:defRPr sz="1100" b="1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FastConnect over VPN for hybrid connectivity</a:t>
                      </a:r>
                    </a:p>
                  </a:txBody>
                  <a:tcPr anchor="ctr">
                    <a:solidFill>
                      <a:srgbClr val="F5F4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Low-latency requirement during migration coexistence. VPN as backup path only.</a:t>
                      </a:r>
                    </a:p>
                  </a:txBody>
                  <a:tcPr anchor="ctr">
                    <a:solidFill>
                      <a:srgbClr val="F5F4F2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>
                        <a:defRPr sz="1100" b="1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BYOL licensing for ADB-S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Customer has 8 existing processor licenses. BYOL saves ~75% on OCPU cost vs License Included.</a:t>
                      </a:r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pPr algn="l">
                        <a:defRPr sz="1100" b="1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OCI Streaming over dedicated MQ migration</a:t>
                      </a:r>
                    </a:p>
                  </a:txBody>
                  <a:tcPr anchor="ctr">
                    <a:solidFill>
                      <a:srgbClr val="F5F4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Kafka-compatible API allows gradual migration from MQ Series. No new middleware licensing.</a:t>
                      </a:r>
                    </a:p>
                  </a:txBody>
                  <a:tcPr anchor="ctr">
                    <a:solidFill>
                      <a:srgbClr val="F5F4F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 i="0">
                <a:solidFill>
                  <a:srgbClr val="312D2A"/>
                </a:solidFill>
                <a:latin typeface="Segoe UI"/>
              </a:defRPr>
            </a:pPr>
            <a:r>
              <a:t>High Availability &amp; Disaster Recovery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777240"/>
            <a:ext cx="1828800" cy="36576"/>
          </a:xfrm>
          <a:prstGeom prst="rect">
            <a:avLst/>
          </a:prstGeom>
          <a:solidFill>
            <a:srgbClr val="2D596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109728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 i="0">
                <a:solidFill>
                  <a:srgbClr val="312D2A"/>
                </a:solidFill>
                <a:latin typeface="Segoe UI"/>
              </a:defRPr>
            </a:pPr>
            <a:r>
              <a:t>Active-passive DR with Autonomous Data Guard. Application tier provisioned on-demand in DR region via Terraform.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1737360"/>
          <a:ext cx="10972800" cy="205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4114800"/>
                <a:gridCol w="2286000"/>
                <a:gridCol w="2286000"/>
              </a:tblGrid>
              <a:tr h="411480"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Segoe UI"/>
                        </a:defRPr>
                      </a:pPr>
                      <a:r>
                        <a:t>Tier</a:t>
                      </a:r>
                    </a:p>
                  </a:txBody>
                  <a:tcPr anchor="ctr">
                    <a:solidFill>
                      <a:srgbClr val="2D59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Segoe UI"/>
                        </a:defRPr>
                      </a:pPr>
                      <a:r>
                        <a:t>Technology</a:t>
                      </a:r>
                    </a:p>
                  </a:txBody>
                  <a:tcPr anchor="ctr">
                    <a:solidFill>
                      <a:srgbClr val="2D59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Segoe UI"/>
                        </a:defRPr>
                      </a:pPr>
                      <a:r>
                        <a:t>RTO</a:t>
                      </a:r>
                    </a:p>
                  </a:txBody>
                  <a:tcPr anchor="ctr">
                    <a:solidFill>
                      <a:srgbClr val="2D59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Segoe UI"/>
                        </a:defRPr>
                      </a:pPr>
                      <a:r>
                        <a:t>RPO</a:t>
                      </a:r>
                    </a:p>
                  </a:txBody>
                  <a:tcPr anchor="ctr">
                    <a:solidFill>
                      <a:srgbClr val="2D5967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>
                        <a:defRPr sz="1000" b="1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Database (Primary)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ADB-S + TAC (Transparent Application Continuity)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~0 perceived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0 (local)</a:t>
                      </a:r>
                    </a:p>
                  </a:txBody>
                  <a:tcPr anchor="ctr"/>
                </a:tc>
              </a:tr>
              <a:tr h="411480">
                <a:tc>
                  <a:txBody>
                    <a:bodyPr/>
                    <a:lstStyle/>
                    <a:p>
                      <a:pPr algn="l">
                        <a:defRPr sz="1000" b="1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Database (DR)</a:t>
                      </a:r>
                    </a:p>
                  </a:txBody>
                  <a:tcPr anchor="ctr">
                    <a:solidFill>
                      <a:srgbClr val="F5F4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Cross-Region Autonomous Data Guard (async)</a:t>
                      </a:r>
                    </a:p>
                  </a:txBody>
                  <a:tcPr anchor="ctr">
                    <a:solidFill>
                      <a:srgbClr val="F5F4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&lt; 15 minutes</a:t>
                      </a:r>
                    </a:p>
                  </a:txBody>
                  <a:tcPr anchor="ctr">
                    <a:solidFill>
                      <a:srgbClr val="F5F4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&lt; 30 seconds</a:t>
                      </a:r>
                    </a:p>
                  </a:txBody>
                  <a:tcPr anchor="ctr">
                    <a:solidFill>
                      <a:srgbClr val="F5F4F2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>
                        <a:defRPr sz="1000" b="1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Application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OKE Auto-scaling + Health Checks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Seconds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N/A (stateless)</a:t>
                      </a:r>
                    </a:p>
                  </a:txBody>
                  <a:tcPr anchor="ctr"/>
                </a:tc>
              </a:tr>
              <a:tr h="411480">
                <a:tc>
                  <a:txBody>
                    <a:bodyPr/>
                    <a:lstStyle/>
                    <a:p>
                      <a:pPr algn="l">
                        <a:defRPr sz="1000" b="1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Application (DR)</a:t>
                      </a:r>
                    </a:p>
                  </a:txBody>
                  <a:tcPr anchor="ctr">
                    <a:solidFill>
                      <a:srgbClr val="F5F4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Terraform on-demand provisioning</a:t>
                      </a:r>
                    </a:p>
                  </a:txBody>
                  <a:tcPr anchor="ctr">
                    <a:solidFill>
                      <a:srgbClr val="F5F4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15-30 minutes</a:t>
                      </a:r>
                    </a:p>
                  </a:txBody>
                  <a:tcPr anchor="ctr">
                    <a:solidFill>
                      <a:srgbClr val="F5F4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N/A (stateless)</a:t>
                      </a:r>
                    </a:p>
                  </a:txBody>
                  <a:tcPr anchor="ctr">
                    <a:solidFill>
                      <a:srgbClr val="F5F4F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 i="0">
                <a:solidFill>
                  <a:srgbClr val="312D2A"/>
                </a:solidFill>
                <a:latin typeface="Segoe UI"/>
              </a:defRPr>
            </a:pPr>
            <a:r>
              <a:t>Security &amp; Compliance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777240"/>
            <a:ext cx="1828800" cy="36576"/>
          </a:xfrm>
          <a:prstGeom prst="rect">
            <a:avLst/>
          </a:prstGeom>
          <a:solidFill>
            <a:srgbClr val="2D596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57200" y="1097280"/>
            <a:ext cx="1371600" cy="365760"/>
          </a:xfrm>
          <a:prstGeom prst="rect">
            <a:avLst/>
          </a:prstGeom>
          <a:solidFill>
            <a:srgbClr val="5E96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000" b="1">
                <a:solidFill>
                  <a:srgbClr val="FFFFFF"/>
                </a:solidFill>
                <a:latin typeface="Segoe UI"/>
              </a:defRPr>
            </a:pPr>
            <a:r>
              <a:t>✓ PCI-DSS</a:t>
            </a:r>
          </a:p>
        </p:txBody>
      </p:sp>
      <p:sp>
        <p:nvSpPr>
          <p:cNvPr id="5" name="Rectangle 4"/>
          <p:cNvSpPr/>
          <p:nvPr/>
        </p:nvSpPr>
        <p:spPr>
          <a:xfrm>
            <a:off x="2011680" y="1097280"/>
            <a:ext cx="1371600" cy="365760"/>
          </a:xfrm>
          <a:prstGeom prst="rect">
            <a:avLst/>
          </a:prstGeom>
          <a:solidFill>
            <a:srgbClr val="5E96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000" b="1">
                <a:solidFill>
                  <a:srgbClr val="FFFFFF"/>
                </a:solidFill>
                <a:latin typeface="Segoe UI"/>
              </a:defRPr>
            </a:pPr>
            <a:r>
              <a:t>✓ SOC2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737360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 i="0">
                <a:solidFill>
                  <a:srgbClr val="2D5967"/>
                </a:solidFill>
                <a:latin typeface="Segoe UI"/>
              </a:defRPr>
            </a:pPr>
            <a:r>
              <a:t>Identity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2103120"/>
            <a:ext cx="2651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312D2A"/>
                </a:solidFill>
                <a:latin typeface="Segoe UI"/>
              </a:defRPr>
            </a:pPr>
            <a:r>
              <a:t>• IAM least-privilege per compartment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377440"/>
            <a:ext cx="2651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312D2A"/>
                </a:solidFill>
                <a:latin typeface="Segoe UI"/>
              </a:defRPr>
            </a:pPr>
            <a:r>
              <a:t>• MFA for all human users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2651760"/>
            <a:ext cx="2651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312D2A"/>
                </a:solidFill>
                <a:latin typeface="Segoe UI"/>
              </a:defRPr>
            </a:pPr>
            <a:r>
              <a:t>• Federation with Okta (SAML)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2926080"/>
            <a:ext cx="2651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312D2A"/>
                </a:solidFill>
                <a:latin typeface="Segoe UI"/>
              </a:defRPr>
            </a:pPr>
            <a:r>
              <a:t>• Instance principals for service auth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83280" y="1737360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 i="0">
                <a:solidFill>
                  <a:srgbClr val="2D5967"/>
                </a:solidFill>
                <a:latin typeface="Segoe UI"/>
              </a:defRPr>
            </a:pPr>
            <a:r>
              <a:t>Network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74720" y="2103120"/>
            <a:ext cx="2651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312D2A"/>
                </a:solidFill>
                <a:latin typeface="Segoe UI"/>
              </a:defRPr>
            </a:pPr>
            <a:r>
              <a:t>• Private subnets for app and data tiers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74720" y="2377440"/>
            <a:ext cx="2651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312D2A"/>
                </a:solidFill>
                <a:latin typeface="Segoe UI"/>
              </a:defRPr>
            </a:pPr>
            <a:r>
              <a:t>• NSGs (not security lists)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74720" y="2651760"/>
            <a:ext cx="2651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312D2A"/>
                </a:solidFill>
                <a:latin typeface="Segoe UI"/>
              </a:defRPr>
            </a:pPr>
            <a:r>
              <a:t>• WAF on all internet-facing endpoints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74720" y="2926080"/>
            <a:ext cx="2651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312D2A"/>
                </a:solidFill>
                <a:latin typeface="Segoe UI"/>
              </a:defRPr>
            </a:pPr>
            <a:r>
              <a:t>• Service Gateway (no internet traversal to OCI)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09360" y="1737360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 i="0">
                <a:solidFill>
                  <a:srgbClr val="2D5967"/>
                </a:solidFill>
                <a:latin typeface="Segoe UI"/>
              </a:defRPr>
            </a:pPr>
            <a:r>
              <a:t>Database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0" y="2103120"/>
            <a:ext cx="2651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312D2A"/>
                </a:solidFill>
                <a:latin typeface="Segoe UI"/>
              </a:defRPr>
            </a:pPr>
            <a:r>
              <a:t>• TDE with customer-managed keys (Vault)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0" y="2377440"/>
            <a:ext cx="2651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312D2A"/>
                </a:solidFill>
                <a:latin typeface="Segoe UI"/>
              </a:defRPr>
            </a:pPr>
            <a:r>
              <a:t>• Data Safe (audit, masking, VPD)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00800" y="2651760"/>
            <a:ext cx="2651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312D2A"/>
                </a:solidFill>
                <a:latin typeface="Segoe UI"/>
              </a:defRPr>
            </a:pPr>
            <a:r>
              <a:t>• Private endpoints only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0" y="2926080"/>
            <a:ext cx="2651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312D2A"/>
                </a:solidFill>
                <a:latin typeface="Segoe UI"/>
              </a:defRPr>
            </a:pPr>
            <a:r>
              <a:t>• Key rotation &lt; 90 days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35440" y="1737360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 i="0">
                <a:solidFill>
                  <a:srgbClr val="2D5967"/>
                </a:solidFill>
                <a:latin typeface="Segoe UI"/>
              </a:defRPr>
            </a:pPr>
            <a:r>
              <a:t>Monitoring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326880" y="2103120"/>
            <a:ext cx="2651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312D2A"/>
                </a:solidFill>
                <a:latin typeface="Segoe UI"/>
              </a:defRPr>
            </a:pPr>
            <a:r>
              <a:t>• Cloud Guard with detector recipes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326880" y="2377440"/>
            <a:ext cx="2651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312D2A"/>
                </a:solidFill>
                <a:latin typeface="Segoe UI"/>
              </a:defRPr>
            </a:pPr>
            <a:r>
              <a:t>• OCI Audit (365-day retention)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326880" y="2651760"/>
            <a:ext cx="2651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312D2A"/>
                </a:solidFill>
                <a:latin typeface="Segoe UI"/>
              </a:defRPr>
            </a:pPr>
            <a:r>
              <a:t>• VCN Flow Logs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326880" y="2926080"/>
            <a:ext cx="2651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 i="0">
                <a:solidFill>
                  <a:srgbClr val="312D2A"/>
                </a:solidFill>
                <a:latin typeface="Segoe UI"/>
              </a:defRPr>
            </a:pPr>
            <a:r>
              <a:t>• Vulnerability Scanning on OKE nodes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 i="0">
                <a:solidFill>
                  <a:srgbClr val="312D2A"/>
                </a:solidFill>
                <a:latin typeface="Segoe UI"/>
              </a:defRPr>
            </a:pPr>
            <a:r>
              <a:t>Cost Estimate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777240"/>
            <a:ext cx="1828800" cy="36576"/>
          </a:xfrm>
          <a:prstGeom prst="rect">
            <a:avLst/>
          </a:prstGeom>
          <a:solidFill>
            <a:srgbClr val="2D596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0" y="1097280"/>
          <a:ext cx="109728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0400"/>
                <a:gridCol w="2286000"/>
                <a:gridCol w="2286000"/>
                <a:gridCol w="3200400"/>
              </a:tblGrid>
              <a:tr h="365760">
                <a:tc>
                  <a:txBody>
                    <a:bodyPr/>
                    <a:lstStyle/>
                    <a:p>
                      <a:pPr algn="l">
                        <a:defRPr sz="1100" b="1">
                          <a:solidFill>
                            <a:srgbClr val="FFFFFF"/>
                          </a:solidFill>
                          <a:latin typeface="Segoe UI"/>
                        </a:defRPr>
                      </a:pPr>
                      <a:r>
                        <a:t>Component</a:t>
                      </a:r>
                    </a:p>
                  </a:txBody>
                  <a:tcPr anchor="ctr">
                    <a:solidFill>
                      <a:srgbClr val="2D59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Segoe UI"/>
                        </a:defRPr>
                      </a:pPr>
                      <a:r>
                        <a:t>Monthly (PAYG)</a:t>
                      </a:r>
                    </a:p>
                  </a:txBody>
                  <a:tcPr anchor="ctr">
                    <a:solidFill>
                      <a:srgbClr val="2D59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Segoe UI"/>
                        </a:defRPr>
                      </a:pPr>
                      <a:r>
                        <a:t>Monthly (BYOL)</a:t>
                      </a:r>
                    </a:p>
                  </a:txBody>
                  <a:tcPr anchor="ctr">
                    <a:solidFill>
                      <a:srgbClr val="2D59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Segoe UI"/>
                        </a:defRPr>
                      </a:pPr>
                      <a:r>
                        <a:t>Notes</a:t>
                      </a:r>
                    </a:p>
                  </a:txBody>
                  <a:tcPr anchor="ctr">
                    <a:solidFill>
                      <a:srgbClr val="2D5967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ADB-S Primary (4 OCPU, auto-scale to 12)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$5,376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$1,344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defRPr sz="900" b="0">
                          <a:solidFill>
                            <a:srgbClr val="70665E"/>
                          </a:solidFill>
                          <a:latin typeface="Segoe UI"/>
                        </a:defRPr>
                      </a:pPr>
                      <a:r>
                        <a:t>Auto-scale billed per OCPU-second</a:t>
                      </a:r>
                    </a:p>
                  </a:txBody>
                  <a:tcPr anchor="ctr"/>
                </a:tc>
              </a:tr>
              <a:tr h="365760">
                <a:tc>
                  <a:txBody>
                    <a:bodyPr/>
                    <a:lstStyle/>
                    <a:p>
                      <a:pPr algn="l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ADB-S Standby (ADG, same region)</a:t>
                      </a:r>
                    </a:p>
                  </a:txBody>
                  <a:tcPr anchor="ctr">
                    <a:solidFill>
                      <a:srgbClr val="F5F4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$5,376</a:t>
                      </a:r>
                    </a:p>
                  </a:txBody>
                  <a:tcPr anchor="ctr">
                    <a:solidFill>
                      <a:srgbClr val="F5F4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$1,344</a:t>
                      </a:r>
                    </a:p>
                  </a:txBody>
                  <a:tcPr anchor="ctr">
                    <a:solidFill>
                      <a:srgbClr val="F5F4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 b="0">
                          <a:solidFill>
                            <a:srgbClr val="70665E"/>
                          </a:solidFill>
                          <a:latin typeface="Segoe UI"/>
                        </a:defRPr>
                      </a:pPr>
                      <a:r>
                        <a:t>Same shape as primary</a:t>
                      </a:r>
                    </a:p>
                  </a:txBody>
                  <a:tcPr anchor="ctr">
                    <a:solidFill>
                      <a:srgbClr val="F5F4F2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ADB-S DR (Cross-region, Phoenix)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$5,376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$1,344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defRPr sz="900" b="0">
                          <a:solidFill>
                            <a:srgbClr val="70665E"/>
                          </a:solidFill>
                          <a:latin typeface="Segoe UI"/>
                        </a:defRPr>
                      </a:pPr>
                      <a:r>
                        <a:t>Async replication</a:t>
                      </a:r>
                    </a:p>
                  </a:txBody>
                  <a:tcPr anchor="ctr"/>
                </a:tc>
              </a:tr>
              <a:tr h="365760">
                <a:tc>
                  <a:txBody>
                    <a:bodyPr/>
                    <a:lstStyle/>
                    <a:p>
                      <a:pPr algn="l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ADB-S Storage (2 TB x3)</a:t>
                      </a:r>
                    </a:p>
                  </a:txBody>
                  <a:tcPr anchor="ctr">
                    <a:solidFill>
                      <a:srgbClr val="F5F4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$710</a:t>
                      </a:r>
                    </a:p>
                  </a:txBody>
                  <a:tcPr anchor="ctr">
                    <a:solidFill>
                      <a:srgbClr val="F5F4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$710</a:t>
                      </a:r>
                    </a:p>
                  </a:txBody>
                  <a:tcPr anchor="ctr">
                    <a:solidFill>
                      <a:srgbClr val="F5F4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 b="0">
                          <a:solidFill>
                            <a:srgbClr val="70665E"/>
                          </a:solidFill>
                          <a:latin typeface="Segoe UI"/>
                        </a:defRPr>
                      </a:pPr>
                      <a:r>
                        <a:t>6 TB total across 3 instances</a:t>
                      </a:r>
                    </a:p>
                  </a:txBody>
                  <a:tcPr anchor="ctr">
                    <a:solidFill>
                      <a:srgbClr val="F5F4F2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OKE Cluster (3x E4.Flex, 4 OCPU / 64 GB)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$657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defRPr sz="900" b="0">
                          <a:solidFill>
                            <a:srgbClr val="70665E"/>
                          </a:solidFill>
                          <a:latin typeface="Segoe UI"/>
                        </a:defRPr>
                      </a:pPr>
                      <a:r>
                        <a:t>Control plane free</a:t>
                      </a:r>
                    </a:p>
                  </a:txBody>
                  <a:tcPr anchor="ctr"/>
                </a:tc>
              </a:tr>
              <a:tr h="365760">
                <a:tc>
                  <a:txBody>
                    <a:bodyPr/>
                    <a:lstStyle/>
                    <a:p>
                      <a:pPr algn="l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Networking (FastConnect 1 Gbps)</a:t>
                      </a:r>
                    </a:p>
                  </a:txBody>
                  <a:tcPr anchor="ctr">
                    <a:solidFill>
                      <a:srgbClr val="F5F4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$300</a:t>
                      </a:r>
                    </a:p>
                  </a:txBody>
                  <a:tcPr anchor="ctr">
                    <a:solidFill>
                      <a:srgbClr val="F5F4F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$300</a:t>
                      </a:r>
                    </a:p>
                  </a:txBody>
                  <a:tcPr anchor="ctr">
                    <a:solidFill>
                      <a:srgbClr val="F5F4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 b="0">
                          <a:solidFill>
                            <a:srgbClr val="70665E"/>
                          </a:solidFill>
                          <a:latin typeface="Segoe UI"/>
                        </a:defRPr>
                      </a:pPr>
                      <a:r>
                        <a:t>Redundant circuits</a:t>
                      </a:r>
                    </a:p>
                  </a:txBody>
                  <a:tcPr anchor="ctr">
                    <a:solidFill>
                      <a:srgbClr val="F5F4F2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Storage &amp; Other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$450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$450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defRPr sz="900" b="0">
                          <a:solidFill>
                            <a:srgbClr val="70665E"/>
                          </a:solidFill>
                          <a:latin typeface="Segoe UI"/>
                        </a:defRPr>
                      </a:pPr>
                      <a:r>
                        <a:t>Object Storage, Block, Vault</a:t>
                      </a:r>
                    </a:p>
                  </a:txBody>
                  <a:tcPr anchor="ctr"/>
                </a:tc>
              </a:tr>
              <a:tr h="365760">
                <a:tc>
                  <a:txBody>
                    <a:bodyPr/>
                    <a:lstStyle/>
                    <a:p>
                      <a:pPr algn="l">
                        <a:defRPr sz="1000" b="1">
                          <a:solidFill>
                            <a:srgbClr val="FFFFFF"/>
                          </a:solidFill>
                          <a:latin typeface="Segoe UI"/>
                        </a:defRPr>
                      </a:pPr>
                      <a:r>
                        <a:t>Total Monthly</a:t>
                      </a:r>
                    </a:p>
                  </a:txBody>
                  <a:tcPr anchor="ctr">
                    <a:solidFill>
                      <a:srgbClr val="2D5967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1">
                          <a:solidFill>
                            <a:srgbClr val="FFFFFF"/>
                          </a:solidFill>
                          <a:latin typeface="Segoe UI"/>
                        </a:defRPr>
                      </a:pPr>
                      <a:r>
                        <a:t>$18,245</a:t>
                      </a:r>
                    </a:p>
                  </a:txBody>
                  <a:tcPr anchor="ctr">
                    <a:solidFill>
                      <a:srgbClr val="2D5967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1">
                          <a:solidFill>
                            <a:srgbClr val="FFFFFF"/>
                          </a:solidFill>
                          <a:latin typeface="Segoe UI"/>
                        </a:defRPr>
                      </a:pPr>
                      <a:r>
                        <a:t>$5,492</a:t>
                      </a:r>
                    </a:p>
                  </a:txBody>
                  <a:tcPr anchor="ctr">
                    <a:solidFill>
                      <a:srgbClr val="2D596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 b="0">
                          <a:solidFill>
                            <a:srgbClr val="FFFFFF"/>
                          </a:solidFill>
                          <a:latin typeface="Segoe UI"/>
                        </a:defRPr>
                      </a:pPr>
                    </a:p>
                  </a:txBody>
                  <a:tcPr anchor="ctr">
                    <a:solidFill>
                      <a:srgbClr val="2D5967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>
                        <a:defRPr sz="1000" b="1">
                          <a:solidFill>
                            <a:srgbClr val="FFFFFF"/>
                          </a:solidFill>
                          <a:latin typeface="Segoe UI"/>
                        </a:defRPr>
                      </a:pPr>
                      <a:r>
                        <a:t>Total Annual</a:t>
                      </a:r>
                    </a:p>
                  </a:txBody>
                  <a:tcPr anchor="ctr">
                    <a:solidFill>
                      <a:srgbClr val="2D5967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1">
                          <a:solidFill>
                            <a:srgbClr val="FFFFFF"/>
                          </a:solidFill>
                          <a:latin typeface="Segoe UI"/>
                        </a:defRPr>
                      </a:pPr>
                      <a:r>
                        <a:t>$218,940</a:t>
                      </a:r>
                    </a:p>
                  </a:txBody>
                  <a:tcPr anchor="ctr">
                    <a:solidFill>
                      <a:srgbClr val="2D5967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 sz="1000" b="1">
                          <a:solidFill>
                            <a:srgbClr val="FFFFFF"/>
                          </a:solidFill>
                          <a:latin typeface="Segoe UI"/>
                        </a:defRPr>
                      </a:pPr>
                      <a:r>
                        <a:t>$65,904</a:t>
                      </a:r>
                    </a:p>
                  </a:txBody>
                  <a:tcPr anchor="ctr">
                    <a:solidFill>
                      <a:srgbClr val="2D596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900" b="0">
                          <a:solidFill>
                            <a:srgbClr val="FFFFFF"/>
                          </a:solidFill>
                          <a:latin typeface="Segoe UI"/>
                        </a:defRPr>
                      </a:pPr>
                      <a:r>
                        <a:t>BYOL saves $153K/year</a:t>
                      </a:r>
                    </a:p>
                  </a:txBody>
                  <a:tcPr anchor="ctr">
                    <a:solidFill>
                      <a:srgbClr val="2D5967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200" y="502920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 i="1">
                <a:solidFill>
                  <a:srgbClr val="70665E"/>
                </a:solidFill>
                <a:latin typeface="Segoe UI"/>
              </a:defRPr>
            </a:pPr>
            <a:r>
              <a:t>Assumptions: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5303520"/>
            <a:ext cx="10058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 i="1">
                <a:solidFill>
                  <a:srgbClr val="70665E"/>
                </a:solidFill>
                <a:latin typeface="Segoe UI"/>
              </a:defRPr>
            </a:pPr>
            <a:r>
              <a:t>• Pricing based on US East (Ashburn) region, March 2026 list prices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5532120"/>
            <a:ext cx="10058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 i="1">
                <a:solidFill>
                  <a:srgbClr val="70665E"/>
                </a:solidFill>
                <a:latin typeface="Segoe UI"/>
              </a:defRPr>
            </a:pPr>
            <a:r>
              <a:t>• Auto-scaling costs estimated at 15% of base OCPU cost (seasonal peaks)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5760720"/>
            <a:ext cx="10058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 i="1">
                <a:solidFill>
                  <a:srgbClr val="70665E"/>
                </a:solidFill>
                <a:latin typeface="Segoe UI"/>
              </a:defRPr>
            </a:pPr>
            <a:r>
              <a:t>• Data transfer costs excluded (minimal with FastConnect)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5989320"/>
            <a:ext cx="10058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 i="1">
                <a:solidFill>
                  <a:srgbClr val="70665E"/>
                </a:solidFill>
                <a:latin typeface="Segoe UI"/>
              </a:defRPr>
            </a:pPr>
            <a:r>
              <a:t>• Oracle Support costs not included (existing contract assumed)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 i="0">
                <a:solidFill>
                  <a:srgbClr val="312D2A"/>
                </a:solidFill>
                <a:latin typeface="Segoe UI"/>
              </a:defRPr>
            </a:pPr>
            <a:r>
              <a:t>Migration Approach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777240"/>
            <a:ext cx="1828800" cy="36576"/>
          </a:xfrm>
          <a:prstGeom prst="rect">
            <a:avLst/>
          </a:prstGeom>
          <a:solidFill>
            <a:srgbClr val="2D596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57200" y="1188720"/>
            <a:ext cx="1828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 i="0">
                <a:solidFill>
                  <a:srgbClr val="312D2A"/>
                </a:solidFill>
                <a:latin typeface="Segoe UI"/>
              </a:defRPr>
            </a:pPr>
            <a:r>
              <a:t>Phase 1: Assessment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0" y="1234440"/>
            <a:ext cx="7818120" cy="320040"/>
          </a:xfrm>
          <a:prstGeom prst="rect">
            <a:avLst/>
          </a:prstGeom>
          <a:solidFill>
            <a:srgbClr val="2D596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900">
                <a:solidFill>
                  <a:srgbClr val="FFFFFF"/>
                </a:solidFill>
                <a:latin typeface="Segoe UI"/>
              </a:defRPr>
            </a:pPr>
            <a:r>
              <a:t>Weeks 1-4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0" y="1554480"/>
            <a:ext cx="8686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 i="1">
                <a:solidFill>
                  <a:srgbClr val="70665E"/>
                </a:solidFill>
                <a:latin typeface="Segoe UI"/>
              </a:defRPr>
            </a:pPr>
            <a:r>
              <a:t>Run ADB assessment tool | Inventory all DB objects | Identify incompatibilities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2011680"/>
            <a:ext cx="1828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 i="0">
                <a:solidFill>
                  <a:srgbClr val="312D2A"/>
                </a:solidFill>
                <a:latin typeface="Segoe UI"/>
              </a:defRPr>
            </a:pPr>
            <a:r>
              <a:t>Phase 2: Infrastructure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0" y="2057400"/>
            <a:ext cx="7818120" cy="320040"/>
          </a:xfrm>
          <a:prstGeom prst="rect">
            <a:avLst/>
          </a:prstGeom>
          <a:solidFill>
            <a:srgbClr val="AA64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900">
                <a:solidFill>
                  <a:srgbClr val="FFFFFF"/>
                </a:solidFill>
                <a:latin typeface="Segoe UI"/>
              </a:defRPr>
            </a:pPr>
            <a:r>
              <a:t>Weeks 3-6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86000" y="2377440"/>
            <a:ext cx="8686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 i="1">
                <a:solidFill>
                  <a:srgbClr val="70665E"/>
                </a:solidFill>
                <a:latin typeface="Segoe UI"/>
              </a:defRPr>
            </a:pPr>
            <a:r>
              <a:t>Provision OCI tenancy | Deploy landing zone | Configure FastConnect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2834640"/>
            <a:ext cx="1828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 i="0">
                <a:solidFill>
                  <a:srgbClr val="312D2A"/>
                </a:solidFill>
                <a:latin typeface="Segoe UI"/>
              </a:defRPr>
            </a:pPr>
            <a:r>
              <a:t>Phase 3: Migration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0" y="2880360"/>
            <a:ext cx="7818120" cy="320040"/>
          </a:xfrm>
          <a:prstGeom prst="rect">
            <a:avLst/>
          </a:prstGeom>
          <a:solidFill>
            <a:srgbClr val="80499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900">
                <a:solidFill>
                  <a:srgbClr val="FFFFFF"/>
                </a:solidFill>
                <a:latin typeface="Segoe UI"/>
              </a:defRPr>
            </a:pPr>
            <a:r>
              <a:t>Weeks 5-10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86000" y="3200400"/>
            <a:ext cx="8686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 i="1">
                <a:solidFill>
                  <a:srgbClr val="70665E"/>
                </a:solidFill>
                <a:latin typeface="Segoe UI"/>
              </a:defRPr>
            </a:pPr>
            <a:r>
              <a:t>ZDM for database migration | Deploy OKE workloads | Data validation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3657600"/>
            <a:ext cx="1828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 i="0">
                <a:solidFill>
                  <a:srgbClr val="312D2A"/>
                </a:solidFill>
                <a:latin typeface="Segoe UI"/>
              </a:defRPr>
            </a:pPr>
            <a:r>
              <a:t>Phase 4: Cutover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86000" y="3703320"/>
            <a:ext cx="7818120" cy="320040"/>
          </a:xfrm>
          <a:prstGeom prst="rect">
            <a:avLst/>
          </a:prstGeom>
          <a:solidFill>
            <a:srgbClr val="AE562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900">
                <a:solidFill>
                  <a:srgbClr val="FFFFFF"/>
                </a:solidFill>
                <a:latin typeface="Segoe UI"/>
              </a:defRPr>
            </a:pPr>
            <a:r>
              <a:t>Weeks 9-12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86000" y="4023360"/>
            <a:ext cx="8686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 i="1">
                <a:solidFill>
                  <a:srgbClr val="70665E"/>
                </a:solidFill>
                <a:latin typeface="Segoe UI"/>
              </a:defRPr>
            </a:pPr>
            <a:r>
              <a:t>Final sync | DNS cutover | Post-migration validation | Decommission on-prem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466344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 i="0">
                <a:solidFill>
                  <a:srgbClr val="2D5967"/>
                </a:solidFill>
                <a:latin typeface="Segoe UI"/>
              </a:defRPr>
            </a:pPr>
            <a:r>
              <a:t>Migration Tools: OCI Zero Downtime Migration (ZDM), OCI Database Migration Service, Data Pump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" y="512064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 i="0">
                <a:solidFill>
                  <a:srgbClr val="312D2A"/>
                </a:solidFill>
                <a:latin typeface="Segoe UI"/>
              </a:defRPr>
            </a:pPr>
            <a:r>
              <a:t>Downtime Approach: Zero downtime via ZDM with GoldenGate-based replication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 i="0">
                <a:solidFill>
                  <a:srgbClr val="312D2A"/>
                </a:solidFill>
                <a:latin typeface="Segoe UI"/>
              </a:defRPr>
            </a:pPr>
            <a:r>
              <a:t>Risk Register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777240"/>
            <a:ext cx="1828800" cy="36576"/>
          </a:xfrm>
          <a:prstGeom prst="rect">
            <a:avLst/>
          </a:prstGeom>
          <a:solidFill>
            <a:srgbClr val="2D596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0" y="1097280"/>
          <a:ext cx="1097280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1371600"/>
                <a:gridCol w="5486400"/>
              </a:tblGrid>
              <a:tr h="457200">
                <a:tc>
                  <a:txBody>
                    <a:bodyPr/>
                    <a:lstStyle/>
                    <a:p>
                      <a:pPr algn="l">
                        <a:defRPr sz="1100" b="1">
                          <a:solidFill>
                            <a:srgbClr val="FFFFFF"/>
                          </a:solidFill>
                          <a:latin typeface="Segoe UI"/>
                        </a:defRPr>
                      </a:pPr>
                      <a:r>
                        <a:t>Risk</a:t>
                      </a:r>
                    </a:p>
                  </a:txBody>
                  <a:tcPr anchor="ctr">
                    <a:solidFill>
                      <a:srgbClr val="2D59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FFFFFF"/>
                          </a:solidFill>
                          <a:latin typeface="Segoe UI"/>
                        </a:defRPr>
                      </a:pPr>
                      <a:r>
                        <a:t>Severity</a:t>
                      </a:r>
                    </a:p>
                  </a:txBody>
                  <a:tcPr anchor="ctr">
                    <a:solidFill>
                      <a:srgbClr val="2D5967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100" b="1">
                          <a:solidFill>
                            <a:srgbClr val="FFFFFF"/>
                          </a:solidFill>
                          <a:latin typeface="Segoe UI"/>
                        </a:defRPr>
                      </a:pPr>
                      <a:r>
                        <a:t>Mitigation</a:t>
                      </a:r>
                    </a:p>
                  </a:txBody>
                  <a:tcPr anchor="ctr">
                    <a:solidFill>
                      <a:srgbClr val="2D596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Application compatibility with ADB-S restrictions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AE562C"/>
                          </a:solidFill>
                          <a:latin typeface="Segoe UI"/>
                        </a:defRPr>
                      </a:pPr>
                      <a:r>
                        <a:t>MEDIUM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Run ADB assessment tool pre-migration. Pilot with non-prod database first.</a:t>
                      </a:r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pPr algn="l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TAC replay failures for non-replayable operations</a:t>
                      </a:r>
                    </a:p>
                  </a:txBody>
                  <a:tcPr anchor="ctr">
                    <a:solidFill>
                      <a:srgbClr val="F5F4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5E9624"/>
                          </a:solidFill>
                          <a:latin typeface="Segoe UI"/>
                        </a:defRPr>
                      </a:pPr>
                      <a:r>
                        <a:t>LOW</a:t>
                      </a:r>
                    </a:p>
                  </a:txBody>
                  <a:tcPr anchor="ctr">
                    <a:solidFill>
                      <a:srgbClr val="F5F4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Audit application code for UTL_HTTP, DBMS_PIPE, NOCACHE sequences. Wrap in replayable transactions.</a:t>
                      </a:r>
                    </a:p>
                  </a:txBody>
                  <a:tcPr anchor="ctr">
                    <a:solidFill>
                      <a:srgbClr val="F5F4F2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FastConnect provisioning lead time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AE562C"/>
                          </a:solidFill>
                          <a:latin typeface="Segoe UI"/>
                        </a:defRPr>
                      </a:pPr>
                      <a:r>
                        <a:t>MEDIUM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Order FastConnect in Phase 1. Use VPN as temporary connectivity until FC ready.</a:t>
                      </a:r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pPr algn="l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Team cloud skills gap</a:t>
                      </a:r>
                    </a:p>
                  </a:txBody>
                  <a:tcPr anchor="ctr">
                    <a:solidFill>
                      <a:srgbClr val="F5F4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AE562C"/>
                          </a:solidFill>
                          <a:latin typeface="Segoe UI"/>
                        </a:defRPr>
                      </a:pPr>
                      <a:r>
                        <a:t>MEDIUM</a:t>
                      </a:r>
                    </a:p>
                  </a:txBody>
                  <a:tcPr anchor="ctr">
                    <a:solidFill>
                      <a:srgbClr val="F5F4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Schedule OCI Foundations training. Engage Oracle Support for first 90 days.</a:t>
                      </a:r>
                    </a:p>
                  </a:txBody>
                  <a:tcPr anchor="ctr">
                    <a:solidFill>
                      <a:srgbClr val="F5F4F2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Seasonal peak during migration window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000" b="1">
                          <a:solidFill>
                            <a:srgbClr val="C74634"/>
                          </a:solidFill>
                          <a:latin typeface="Segoe UI"/>
                        </a:defRPr>
                      </a:pPr>
                      <a:r>
                        <a:t>HIGH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defRPr sz="1000" b="0">
                          <a:solidFill>
                            <a:srgbClr val="312D2A"/>
                          </a:solidFill>
                          <a:latin typeface="Segoe UI"/>
                        </a:defRPr>
                      </a:pPr>
                      <a:r>
                        <a:t>Complete migration before Black Friday. Maintain rollback capability for 30 days.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