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PharmaCorp Mexico</a:t>
            </a:r>
          </a:p>
        </p:txBody>
      </p:sp>
      <p:sp>
        <p:nvSpPr>
          <p:cNvPr id="3" name="Text Placeholder 2"/>
          <p:cNvSpPr>
            <a:spLocks noGrp="1"/>
          </p:cNvSpPr>
          <p:nvPr>
            <p:ph type="body" idx="33" sz="quarter"/>
          </p:nvPr>
        </p:nvSpPr>
        <p:spPr/>
        <p:txBody>
          <a:bodyPr/>
          <a:lstStyle/>
          <a:p>
            <a:r>
              <a:t>Business Case for Oracle Cloud Infrastructure</a:t>
            </a:r>
          </a:p>
        </p:txBody>
      </p:sp>
      <p:sp>
        <p:nvSpPr>
          <p:cNvPr id="4" name="Text Placeholder 3"/>
          <p:cNvSpPr>
            <a:spLocks noGrp="1"/>
          </p:cNvSpPr>
          <p:nvPr>
            <p:ph type="body" idx="35" sz="quarter"/>
          </p:nvPr>
        </p:nvSpPr>
        <p:spPr/>
        <p:txBody>
          <a:bodyPr/>
          <a:lstStyle/>
          <a:p>
            <a:r>
              <a:t>2026-04-12</a:t>
            </a:r>
          </a:p>
        </p:txBody>
      </p:sp>
      <p:sp>
        <p:nvSpPr>
          <p:cNvPr id="5" name="Text Placeholder 4"/>
          <p:cNvSpPr>
            <a:spLocks noGrp="1"/>
          </p:cNvSpPr>
          <p:nvPr>
            <p:ph type="body" idx="34" sz="quarter"/>
          </p:nvPr>
        </p:nvSpPr>
        <p:spPr/>
        <p:txBody>
          <a:bodyPr/>
          <a:lstStyle/>
          <a:p>
            <a:r>
              <a:t>Prepared by: Carlos Mendoza — Solutions Architect</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Carlos Mendoza — Solutions Architect</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Executive Summary</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188720"/>
            <a:ext cx="10698480" cy="4114800"/>
          </a:xfrm>
          <a:prstGeom prst="rect">
            <a:avLst/>
          </a:prstGeom>
          <a:noFill/>
        </p:spPr>
        <p:txBody>
          <a:bodyPr wrap="square">
            <a:spAutoFit/>
          </a:bodyPr>
          <a:lstStyle/>
          <a:p>
            <a:pPr>
              <a:spcAft>
                <a:spcPts val="600"/>
              </a:spcAft>
              <a:defRPr sz="1800">
                <a:solidFill>
                  <a:srgbClr val="312D2A"/>
                </a:solidFill>
                <a:latin typeface="Oracle Sans"/>
              </a:defRPr>
            </a:pPr>
            <a:r>
              <a:t>PharmaCorp Mexico operates 3 mission-critical Oracle databases (EBS R12, SAP, DW) on aging Exadata X6 hardware. The hardware refresh quote is $1.8M and locks the company into 5 more years of on-prem operations with no DR capability. Migration to OCI ExaCS X11M reduces annual infrastructure costs by 61% ($1.75M over 3 years), adds cross-region DR (RPO&lt;15min, RTO&lt;1h), and resolves the pending SOX audit finding on automated patching.</a:t>
            </a:r>
            <a:b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Business Drivers</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280160"/>
            <a:ext cx="73152" cy="158496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60120" y="1298448"/>
            <a:ext cx="457200" cy="411480"/>
          </a:xfrm>
          <a:prstGeom prst="rect">
            <a:avLst/>
          </a:prstGeom>
          <a:noFill/>
        </p:spPr>
        <p:txBody>
          <a:bodyPr wrap="square">
            <a:spAutoFit/>
          </a:bodyPr>
          <a:lstStyle/>
          <a:p>
            <a:pPr algn="l">
              <a:defRPr sz="1800" b="1" i="0">
                <a:solidFill>
                  <a:srgbClr val="2C5967"/>
                </a:solidFill>
                <a:latin typeface="Oracle Sans"/>
              </a:defRPr>
            </a:pPr>
            <a:r>
              <a:t>01</a:t>
            </a:r>
          </a:p>
        </p:txBody>
      </p:sp>
      <p:sp>
        <p:nvSpPr>
          <p:cNvPr id="6" name="TextBox 5"/>
          <p:cNvSpPr txBox="1"/>
          <p:nvPr/>
        </p:nvSpPr>
        <p:spPr>
          <a:xfrm>
            <a:off x="1463040" y="1280160"/>
            <a:ext cx="10058400" cy="457200"/>
          </a:xfrm>
          <a:prstGeom prst="rect">
            <a:avLst/>
          </a:prstGeom>
          <a:noFill/>
        </p:spPr>
        <p:txBody>
          <a:bodyPr wrap="square">
            <a:spAutoFit/>
          </a:bodyPr>
          <a:lstStyle/>
          <a:p>
            <a:pPr algn="l">
              <a:defRPr sz="1500" b="1" i="0">
                <a:solidFill>
                  <a:srgbClr val="312D2A"/>
                </a:solidFill>
                <a:latin typeface="Oracle Sans"/>
              </a:defRPr>
            </a:pPr>
            <a:r>
              <a:t>Primary Driver: Hardware Refresh Avoidance</a:t>
            </a:r>
          </a:p>
        </p:txBody>
      </p:sp>
      <p:sp>
        <p:nvSpPr>
          <p:cNvPr id="7" name="TextBox 6"/>
          <p:cNvSpPr txBox="1"/>
          <p:nvPr/>
        </p:nvSpPr>
        <p:spPr>
          <a:xfrm>
            <a:off x="1463040" y="1737360"/>
            <a:ext cx="10058400" cy="1082040"/>
          </a:xfrm>
          <a:prstGeom prst="rect">
            <a:avLst/>
          </a:prstGeom>
          <a:noFill/>
        </p:spPr>
        <p:txBody>
          <a:bodyPr wrap="square">
            <a:spAutoFit/>
          </a:bodyPr>
          <a:lstStyle/>
          <a:p>
            <a:pPr algn="l">
              <a:defRPr sz="1300" b="0" i="0">
                <a:solidFill>
                  <a:srgbClr val="6F6964"/>
                </a:solidFill>
                <a:latin typeface="Oracle Sans"/>
              </a:defRPr>
            </a:pPr>
            <a:r>
              <a:t>HW refresh due in 6 months — must decide now or commit $1.8M</a:t>
            </a:r>
          </a:p>
        </p:txBody>
      </p:sp>
      <p:sp>
        <p:nvSpPr>
          <p:cNvPr id="8" name="Rectangle 7"/>
          <p:cNvSpPr/>
          <p:nvPr/>
        </p:nvSpPr>
        <p:spPr>
          <a:xfrm>
            <a:off x="731520" y="3048000"/>
            <a:ext cx="73152" cy="158496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960120" y="3066288"/>
            <a:ext cx="457200" cy="411480"/>
          </a:xfrm>
          <a:prstGeom prst="rect">
            <a:avLst/>
          </a:prstGeom>
          <a:noFill/>
        </p:spPr>
        <p:txBody>
          <a:bodyPr wrap="square">
            <a:spAutoFit/>
          </a:bodyPr>
          <a:lstStyle/>
          <a:p>
            <a:pPr algn="l">
              <a:defRPr sz="1800" b="1" i="0">
                <a:solidFill>
                  <a:srgbClr val="AE562C"/>
                </a:solidFill>
                <a:latin typeface="Oracle Sans"/>
              </a:defRPr>
            </a:pPr>
            <a:r>
              <a:t>02</a:t>
            </a:r>
          </a:p>
        </p:txBody>
      </p:sp>
      <p:sp>
        <p:nvSpPr>
          <p:cNvPr id="10" name="TextBox 9"/>
          <p:cNvSpPr txBox="1"/>
          <p:nvPr/>
        </p:nvSpPr>
        <p:spPr>
          <a:xfrm>
            <a:off x="1463040" y="3048000"/>
            <a:ext cx="10058400" cy="457200"/>
          </a:xfrm>
          <a:prstGeom prst="rect">
            <a:avLst/>
          </a:prstGeom>
          <a:noFill/>
        </p:spPr>
        <p:txBody>
          <a:bodyPr wrap="square">
            <a:spAutoFit/>
          </a:bodyPr>
          <a:lstStyle/>
          <a:p>
            <a:pPr algn="l">
              <a:defRPr sz="1500" b="1" i="0">
                <a:solidFill>
                  <a:srgbClr val="312D2A"/>
                </a:solidFill>
                <a:latin typeface="Oracle Sans"/>
              </a:defRPr>
            </a:pPr>
            <a:r>
              <a:t>Financial Impact of Inaction</a:t>
            </a:r>
          </a:p>
        </p:txBody>
      </p:sp>
      <p:sp>
        <p:nvSpPr>
          <p:cNvPr id="11" name="TextBox 10"/>
          <p:cNvSpPr txBox="1"/>
          <p:nvPr/>
        </p:nvSpPr>
        <p:spPr>
          <a:xfrm>
            <a:off x="1463040" y="3505200"/>
            <a:ext cx="10058400" cy="1082040"/>
          </a:xfrm>
          <a:prstGeom prst="rect">
            <a:avLst/>
          </a:prstGeom>
          <a:noFill/>
        </p:spPr>
        <p:txBody>
          <a:bodyPr wrap="square">
            <a:spAutoFit/>
          </a:bodyPr>
          <a:lstStyle/>
          <a:p>
            <a:pPr algn="l">
              <a:defRPr sz="1300" b="0" i="0">
                <a:solidFill>
                  <a:srgbClr val="6F6964"/>
                </a:solidFill>
                <a:latin typeface="Oracle Sans"/>
              </a:defRPr>
            </a:pPr>
            <a:r>
              <a:t>$2.88M over 3yr: $1.8M HW refresh + $300K/yr support + $80K/yr DC costs</a:t>
            </a:r>
          </a:p>
        </p:txBody>
      </p:sp>
      <p:sp>
        <p:nvSpPr>
          <p:cNvPr id="12" name="Rectangle 11"/>
          <p:cNvSpPr/>
          <p:nvPr/>
        </p:nvSpPr>
        <p:spPr>
          <a:xfrm>
            <a:off x="731520" y="4815840"/>
            <a:ext cx="73152" cy="158496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960120" y="4834128"/>
            <a:ext cx="457200" cy="411480"/>
          </a:xfrm>
          <a:prstGeom prst="rect">
            <a:avLst/>
          </a:prstGeom>
          <a:noFill/>
        </p:spPr>
        <p:txBody>
          <a:bodyPr wrap="square">
            <a:spAutoFit/>
          </a:bodyPr>
          <a:lstStyle/>
          <a:p>
            <a:pPr algn="l">
              <a:defRPr sz="1800" b="1" i="0">
                <a:solidFill>
                  <a:srgbClr val="2B6242"/>
                </a:solidFill>
                <a:latin typeface="Oracle Sans"/>
              </a:defRPr>
            </a:pPr>
            <a:r>
              <a:t>03</a:t>
            </a:r>
          </a:p>
        </p:txBody>
      </p:sp>
      <p:sp>
        <p:nvSpPr>
          <p:cNvPr id="14" name="TextBox 13"/>
          <p:cNvSpPr txBox="1"/>
          <p:nvPr/>
        </p:nvSpPr>
        <p:spPr>
          <a:xfrm>
            <a:off x="1463040" y="4815840"/>
            <a:ext cx="10058400" cy="457200"/>
          </a:xfrm>
          <a:prstGeom prst="rect">
            <a:avLst/>
          </a:prstGeom>
          <a:noFill/>
        </p:spPr>
        <p:txBody>
          <a:bodyPr wrap="square">
            <a:spAutoFit/>
          </a:bodyPr>
          <a:lstStyle/>
          <a:p>
            <a:pPr algn="l">
              <a:defRPr sz="1500" b="1" i="0">
                <a:solidFill>
                  <a:srgbClr val="312D2A"/>
                </a:solidFill>
                <a:latin typeface="Oracle Sans"/>
              </a:defRPr>
            </a:pPr>
            <a:r>
              <a:t>Operational Impact</a:t>
            </a:r>
          </a:p>
        </p:txBody>
      </p:sp>
      <p:sp>
        <p:nvSpPr>
          <p:cNvPr id="15" name="TextBox 14"/>
          <p:cNvSpPr txBox="1"/>
          <p:nvPr/>
        </p:nvSpPr>
        <p:spPr>
          <a:xfrm>
            <a:off x="1463040" y="5273040"/>
            <a:ext cx="10058400" cy="1082040"/>
          </a:xfrm>
          <a:prstGeom prst="rect">
            <a:avLst/>
          </a:prstGeom>
          <a:noFill/>
        </p:spPr>
        <p:txBody>
          <a:bodyPr wrap="square">
            <a:spAutoFit/>
          </a:bodyPr>
          <a:lstStyle/>
          <a:p>
            <a:pPr algn="l">
              <a:defRPr sz="1300" b="0" i="0">
                <a:solidFill>
                  <a:srgbClr val="6F6964"/>
                </a:solidFill>
                <a:latin typeface="Oracle Sans"/>
              </a:defRPr>
            </a:pPr>
            <a:r>
              <a:t>No DR today — single site, single point of failure for EBS production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Total Cost of Ownership</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005840"/>
            <a:ext cx="10058400" cy="365760"/>
          </a:xfrm>
          <a:prstGeom prst="rect">
            <a:avLst/>
          </a:prstGeom>
          <a:noFill/>
        </p:spPr>
        <p:txBody>
          <a:bodyPr wrap="square">
            <a:spAutoFit/>
          </a:bodyPr>
          <a:lstStyle/>
          <a:p>
            <a:pPr algn="l">
              <a:defRPr sz="1300" b="1" i="0">
                <a:solidFill>
                  <a:srgbClr val="2C5967"/>
                </a:solidFill>
                <a:latin typeface="Oracle Sans"/>
              </a:defRPr>
            </a:pPr>
            <a:r>
              <a:t>3-Year Comparison  |  Current State vs Oracle Cloud Infrastructure</a:t>
            </a:r>
          </a:p>
        </p:txBody>
      </p:sp>
      <p:graphicFrame>
        <p:nvGraphicFramePr>
          <p:cNvPr id="5" name="Table 4"/>
          <p:cNvGraphicFramePr>
            <a:graphicFrameLocks noGrp="1"/>
          </p:cNvGraphicFramePr>
          <p:nvPr/>
        </p:nvGraphicFramePr>
        <p:xfrm>
          <a:off x="731520" y="1463040"/>
          <a:ext cx="10698480" cy="3072384"/>
        </p:xfrm>
        <a:graphic>
          <a:graphicData uri="http://schemas.openxmlformats.org/drawingml/2006/table">
            <a:tbl>
              <a:tblPr firstRow="1" bandRow="1">
                <a:tableStyleId>{5C22544A-7EE6-4342-B048-85BDC9FD1C3A}</a:tableStyleId>
              </a:tblPr>
              <a:tblGrid>
                <a:gridCol w="3200400"/>
                <a:gridCol w="2468880"/>
                <a:gridCol w="2468880"/>
                <a:gridCol w="2560320"/>
              </a:tblGrid>
              <a:tr h="384048">
                <a:tc>
                  <a:txBody>
                    <a:bodyPr/>
                    <a:lstStyle/>
                    <a:p>
                      <a:pPr algn="l">
                        <a:defRPr sz="1100" b="1">
                          <a:solidFill>
                            <a:srgbClr val="FFFFFF"/>
                          </a:solidFill>
                          <a:latin typeface="Oracle Sans"/>
                        </a:defRPr>
                      </a:pPr>
                      <a:r>
                        <a:t>Cost Category</a:t>
                      </a:r>
                    </a:p>
                  </a:txBody>
                  <a:tcPr anchor="ctr">
                    <a:solidFill>
                      <a:srgbClr val="2C5967"/>
                    </a:solidFill>
                  </a:tcPr>
                </a:tc>
                <a:tc>
                  <a:txBody>
                    <a:bodyPr/>
                    <a:lstStyle/>
                    <a:p>
                      <a:pPr algn="ctr">
                        <a:defRPr sz="1100" b="1">
                          <a:solidFill>
                            <a:srgbClr val="FFFFFF"/>
                          </a:solidFill>
                          <a:latin typeface="Oracle Sans"/>
                        </a:defRPr>
                      </a:pPr>
                      <a:r>
                        <a:t>Current (Annual)</a:t>
                      </a:r>
                    </a:p>
                  </a:txBody>
                  <a:tcPr anchor="ctr">
                    <a:solidFill>
                      <a:srgbClr val="2C5967"/>
                    </a:solidFill>
                  </a:tcPr>
                </a:tc>
                <a:tc>
                  <a:txBody>
                    <a:bodyPr/>
                    <a:lstStyle/>
                    <a:p>
                      <a:pPr algn="ctr">
                        <a:defRPr sz="1100" b="1">
                          <a:solidFill>
                            <a:srgbClr val="FFFFFF"/>
                          </a:solidFill>
                          <a:latin typeface="Oracle Sans"/>
                        </a:defRPr>
                      </a:pPr>
                      <a:r>
                        <a:t>OCI (Annual)</a:t>
                      </a:r>
                    </a:p>
                  </a:txBody>
                  <a:tcPr anchor="ctr">
                    <a:solidFill>
                      <a:srgbClr val="2C5967"/>
                    </a:solidFill>
                  </a:tcPr>
                </a:tc>
                <a:tc>
                  <a:txBody>
                    <a:bodyPr/>
                    <a:lstStyle/>
                    <a:p>
                      <a:pPr algn="ctr">
                        <a:defRPr sz="1100" b="1">
                          <a:solidFill>
                            <a:srgbClr val="FFFFFF"/>
                          </a:solidFill>
                          <a:latin typeface="Oracle Sans"/>
                        </a:defRPr>
                      </a:pPr>
                      <a:r>
                        <a:t>Savings</a:t>
                      </a:r>
                    </a:p>
                  </a:txBody>
                  <a:tcPr anchor="ctr">
                    <a:solidFill>
                      <a:srgbClr val="2C5967"/>
                    </a:solidFill>
                  </a:tcPr>
                </a:tc>
              </a:tr>
              <a:tr h="384048">
                <a:tc>
                  <a:txBody>
                    <a:bodyPr/>
                    <a:lstStyle/>
                    <a:p>
                      <a:pPr algn="l">
                        <a:defRPr sz="1000" b="0">
                          <a:solidFill>
                            <a:srgbClr val="312D2A"/>
                          </a:solidFill>
                          <a:latin typeface="Oracle Sans"/>
                        </a:defRPr>
                      </a:pPr>
                      <a:r>
                        <a:t>Infrastructure</a:t>
                      </a:r>
                    </a:p>
                  </a:txBody>
                  <a:tcPr anchor="ctr"/>
                </a:tc>
                <a:tc>
                  <a:txBody>
                    <a:bodyPr/>
                    <a:lstStyle/>
                    <a:p>
                      <a:pPr algn="r">
                        <a:defRPr sz="1000" b="0">
                          <a:solidFill>
                            <a:srgbClr val="312D2A"/>
                          </a:solidFill>
                          <a:latin typeface="Oracle Sans"/>
                        </a:defRPr>
                      </a:pPr>
                      <a:r>
                        <a:t>$600,000</a:t>
                      </a:r>
                    </a:p>
                  </a:txBody>
                  <a:tcPr anchor="ctr"/>
                </a:tc>
                <a:tc>
                  <a:txBody>
                    <a:bodyPr/>
                    <a:lstStyle/>
                    <a:p>
                      <a:pPr algn="r">
                        <a:defRPr sz="1000" b="0">
                          <a:solidFill>
                            <a:srgbClr val="312D2A"/>
                          </a:solidFill>
                          <a:latin typeface="Oracle Sans"/>
                        </a:defRPr>
                      </a:pPr>
                      <a:r>
                        <a:t>$278,400</a:t>
                      </a:r>
                    </a:p>
                  </a:txBody>
                  <a:tcPr anchor="ctr"/>
                </a:tc>
                <a:tc>
                  <a:txBody>
                    <a:bodyPr/>
                    <a:lstStyle/>
                    <a:p>
                      <a:pPr algn="r">
                        <a:defRPr sz="1000" b="1">
                          <a:solidFill>
                            <a:srgbClr val="2B6242"/>
                          </a:solidFill>
                          <a:latin typeface="Oracle Sans"/>
                        </a:defRPr>
                      </a:pPr>
                      <a:r>
                        <a:t>$321,600</a:t>
                      </a:r>
                    </a:p>
                  </a:txBody>
                  <a:tcPr anchor="ctr"/>
                </a:tc>
              </a:tr>
              <a:tr h="384048">
                <a:tc>
                  <a:txBody>
                    <a:bodyPr/>
                    <a:lstStyle/>
                    <a:p>
                      <a:pPr algn="l">
                        <a:defRPr sz="1000" b="0">
                          <a:solidFill>
                            <a:srgbClr val="312D2A"/>
                          </a:solidFill>
                          <a:latin typeface="Oracle Sans"/>
                        </a:defRPr>
                      </a:pPr>
                      <a:r>
                        <a:t>Licensing / Support</a:t>
                      </a:r>
                    </a:p>
                  </a:txBody>
                  <a:tcPr anchor="ctr">
                    <a:solidFill>
                      <a:srgbClr val="F5F4F2"/>
                    </a:solidFill>
                  </a:tcPr>
                </a:tc>
                <a:tc>
                  <a:txBody>
                    <a:bodyPr/>
                    <a:lstStyle/>
                    <a:p>
                      <a:pPr algn="r">
                        <a:defRPr sz="1000" b="0">
                          <a:solidFill>
                            <a:srgbClr val="312D2A"/>
                          </a:solidFill>
                          <a:latin typeface="Oracle Sans"/>
                        </a:defRPr>
                      </a:pPr>
                      <a:r>
                        <a:t>$220,000</a:t>
                      </a:r>
                    </a:p>
                  </a:txBody>
                  <a:tcPr anchor="ctr">
                    <a:solidFill>
                      <a:srgbClr val="F5F4F2"/>
                    </a:solidFill>
                  </a:tcPr>
                </a:tc>
                <a:tc>
                  <a:txBody>
                    <a:bodyPr/>
                    <a:lstStyle/>
                    <a:p>
                      <a:pPr algn="r">
                        <a:defRPr sz="1000" b="0">
                          <a:solidFill>
                            <a:srgbClr val="312D2A"/>
                          </a:solidFill>
                          <a:latin typeface="Oracle Sans"/>
                        </a:defRPr>
                      </a:pPr>
                      <a:r>
                        <a:t>$0</a:t>
                      </a:r>
                    </a:p>
                  </a:txBody>
                  <a:tcPr anchor="ctr">
                    <a:solidFill>
                      <a:srgbClr val="F5F4F2"/>
                    </a:solidFill>
                  </a:tcPr>
                </a:tc>
                <a:tc>
                  <a:txBody>
                    <a:bodyPr/>
                    <a:lstStyle/>
                    <a:p>
                      <a:pPr algn="r">
                        <a:defRPr sz="1000" b="1">
                          <a:solidFill>
                            <a:srgbClr val="2B6242"/>
                          </a:solidFill>
                          <a:latin typeface="Oracle Sans"/>
                        </a:defRPr>
                      </a:pPr>
                      <a:r>
                        <a:t>$220,000</a:t>
                      </a:r>
                    </a:p>
                  </a:txBody>
                  <a:tcPr anchor="ctr">
                    <a:solidFill>
                      <a:srgbClr val="F5F4F2"/>
                    </a:solidFill>
                  </a:tcPr>
                </a:tc>
              </a:tr>
              <a:tr h="384048">
                <a:tc>
                  <a:txBody>
                    <a:bodyPr/>
                    <a:lstStyle/>
                    <a:p>
                      <a:pPr algn="l">
                        <a:defRPr sz="1000" b="0">
                          <a:solidFill>
                            <a:srgbClr val="312D2A"/>
                          </a:solidFill>
                          <a:latin typeface="Oracle Sans"/>
                        </a:defRPr>
                      </a:pPr>
                      <a:r>
                        <a:t>Operations (People)</a:t>
                      </a:r>
                    </a:p>
                  </a:txBody>
                  <a:tcPr anchor="ctr"/>
                </a:tc>
                <a:tc>
                  <a:txBody>
                    <a:bodyPr/>
                    <a:lstStyle/>
                    <a:p>
                      <a:pPr algn="r">
                        <a:defRPr sz="1000" b="0">
                          <a:solidFill>
                            <a:srgbClr val="312D2A"/>
                          </a:solidFill>
                          <a:latin typeface="Oracle Sans"/>
                        </a:defRPr>
                      </a:pPr>
                      <a:r>
                        <a:t>$60,000</a:t>
                      </a:r>
                    </a:p>
                  </a:txBody>
                  <a:tcPr anchor="ctr"/>
                </a:tc>
                <a:tc>
                  <a:txBody>
                    <a:bodyPr/>
                    <a:lstStyle/>
                    <a:p>
                      <a:pPr algn="r">
                        <a:defRPr sz="1000" b="0">
                          <a:solidFill>
                            <a:srgbClr val="312D2A"/>
                          </a:solidFill>
                          <a:latin typeface="Oracle Sans"/>
                        </a:defRPr>
                      </a:pPr>
                      <a:r>
                        <a:t>$20,000</a:t>
                      </a:r>
                    </a:p>
                  </a:txBody>
                  <a:tcPr anchor="ctr"/>
                </a:tc>
                <a:tc>
                  <a:txBody>
                    <a:bodyPr/>
                    <a:lstStyle/>
                    <a:p>
                      <a:pPr algn="r">
                        <a:defRPr sz="1000" b="1">
                          <a:solidFill>
                            <a:srgbClr val="2B6242"/>
                          </a:solidFill>
                          <a:latin typeface="Oracle Sans"/>
                        </a:defRPr>
                      </a:pPr>
                      <a:r>
                        <a:t>$40,000</a:t>
                      </a:r>
                    </a:p>
                  </a:txBody>
                  <a:tcPr anchor="ctr"/>
                </a:tc>
              </a:tr>
              <a:tr h="384048">
                <a:tc>
                  <a:txBody>
                    <a:bodyPr/>
                    <a:lstStyle/>
                    <a:p>
                      <a:pPr algn="l">
                        <a:defRPr sz="1000" b="0">
                          <a:solidFill>
                            <a:srgbClr val="312D2A"/>
                          </a:solidFill>
                          <a:latin typeface="Oracle Sans"/>
                        </a:defRPr>
                      </a:pPr>
                      <a:r>
                        <a:t>Downtime Cost</a:t>
                      </a:r>
                    </a:p>
                  </a:txBody>
                  <a:tcPr anchor="ctr">
                    <a:solidFill>
                      <a:srgbClr val="F5F4F2"/>
                    </a:solidFill>
                  </a:tcPr>
                </a:tc>
                <a:tc>
                  <a:txBody>
                    <a:bodyPr/>
                    <a:lstStyle/>
                    <a:p>
                      <a:pPr algn="r">
                        <a:defRPr sz="1000" b="0">
                          <a:solidFill>
                            <a:srgbClr val="312D2A"/>
                          </a:solidFill>
                          <a:latin typeface="Oracle Sans"/>
                        </a:defRPr>
                      </a:pPr>
                      <a:r>
                        <a:t>$50,000</a:t>
                      </a:r>
                    </a:p>
                  </a:txBody>
                  <a:tcPr anchor="ctr">
                    <a:solidFill>
                      <a:srgbClr val="F5F4F2"/>
                    </a:solidFill>
                  </a:tcPr>
                </a:tc>
                <a:tc>
                  <a:txBody>
                    <a:bodyPr/>
                    <a:lstStyle/>
                    <a:p>
                      <a:pPr algn="r">
                        <a:defRPr sz="1000" b="0">
                          <a:solidFill>
                            <a:srgbClr val="312D2A"/>
                          </a:solidFill>
                          <a:latin typeface="Oracle Sans"/>
                        </a:defRPr>
                      </a:pPr>
                      <a:r>
                        <a:t>$0</a:t>
                      </a:r>
                    </a:p>
                  </a:txBody>
                  <a:tcPr anchor="ctr">
                    <a:solidFill>
                      <a:srgbClr val="F5F4F2"/>
                    </a:solidFill>
                  </a:tcPr>
                </a:tc>
                <a:tc>
                  <a:txBody>
                    <a:bodyPr/>
                    <a:lstStyle/>
                    <a:p>
                      <a:pPr algn="r">
                        <a:defRPr sz="1000" b="1">
                          <a:solidFill>
                            <a:srgbClr val="2B6242"/>
                          </a:solidFill>
                          <a:latin typeface="Oracle Sans"/>
                        </a:defRPr>
                      </a:pPr>
                      <a:r>
                        <a:t>$50,000</a:t>
                      </a:r>
                    </a:p>
                  </a:txBody>
                  <a:tcPr anchor="ctr">
                    <a:solidFill>
                      <a:srgbClr val="F5F4F2"/>
                    </a:solidFill>
                  </a:tcPr>
                </a:tc>
              </a:tr>
              <a:tr h="384048">
                <a:tc>
                  <a:txBody>
                    <a:bodyPr/>
                    <a:lstStyle/>
                    <a:p>
                      <a:pPr algn="l">
                        <a:defRPr sz="1000" b="0">
                          <a:solidFill>
                            <a:srgbClr val="312D2A"/>
                          </a:solidFill>
                          <a:latin typeface="Oracle Sans"/>
                        </a:defRPr>
                      </a:pPr>
                      <a:r>
                        <a:t>Compliance</a:t>
                      </a:r>
                    </a:p>
                  </a:txBody>
                  <a:tcPr anchor="ctr"/>
                </a:tc>
                <a:tc>
                  <a:txBody>
                    <a:bodyPr/>
                    <a:lstStyle/>
                    <a:p>
                      <a:pPr algn="r">
                        <a:defRPr sz="1000" b="0">
                          <a:solidFill>
                            <a:srgbClr val="312D2A"/>
                          </a:solidFill>
                          <a:latin typeface="Oracle Sans"/>
                        </a:defRPr>
                      </a:pPr>
                      <a:r>
                        <a:t>$30,000</a:t>
                      </a:r>
                    </a:p>
                  </a:txBody>
                  <a:tcPr anchor="ctr"/>
                </a:tc>
                <a:tc>
                  <a:txBody>
                    <a:bodyPr/>
                    <a:lstStyle/>
                    <a:p>
                      <a:pPr algn="r">
                        <a:defRPr sz="1000" b="0">
                          <a:solidFill>
                            <a:srgbClr val="312D2A"/>
                          </a:solidFill>
                          <a:latin typeface="Oracle Sans"/>
                        </a:defRPr>
                      </a:pPr>
                      <a:r>
                        <a:t>$0</a:t>
                      </a:r>
                    </a:p>
                  </a:txBody>
                  <a:tcPr anchor="ctr"/>
                </a:tc>
                <a:tc>
                  <a:txBody>
                    <a:bodyPr/>
                    <a:lstStyle/>
                    <a:p>
                      <a:pPr algn="r">
                        <a:defRPr sz="1000" b="1">
                          <a:solidFill>
                            <a:srgbClr val="2B6242"/>
                          </a:solidFill>
                          <a:latin typeface="Oracle Sans"/>
                        </a:defRPr>
                      </a:pPr>
                      <a:r>
                        <a:t>$30,000</a:t>
                      </a:r>
                    </a:p>
                  </a:txBody>
                  <a:tcPr anchor="ctr"/>
                </a:tc>
              </a:tr>
              <a:tr h="384048">
                <a:tc>
                  <a:txBody>
                    <a:bodyPr/>
                    <a:lstStyle/>
                    <a:p>
                      <a:pPr algn="l">
                        <a:defRPr sz="1100" b="1">
                          <a:solidFill>
                            <a:srgbClr val="FFFFFF"/>
                          </a:solidFill>
                          <a:latin typeface="Oracle Sans"/>
                        </a:defRPr>
                      </a:pPr>
                      <a:r>
                        <a:t>TOTAL ANNUAL</a:t>
                      </a:r>
                    </a:p>
                  </a:txBody>
                  <a:tcPr anchor="ctr">
                    <a:solidFill>
                      <a:srgbClr val="2C5967"/>
                    </a:solidFill>
                  </a:tcPr>
                </a:tc>
                <a:tc>
                  <a:txBody>
                    <a:bodyPr/>
                    <a:lstStyle/>
                    <a:p>
                      <a:pPr algn="r">
                        <a:defRPr sz="1100" b="1">
                          <a:solidFill>
                            <a:srgbClr val="FFFFFF"/>
                          </a:solidFill>
                          <a:latin typeface="Oracle Sans"/>
                        </a:defRPr>
                      </a:pPr>
                      <a:r>
                        <a:t>$960,000</a:t>
                      </a:r>
                    </a:p>
                  </a:txBody>
                  <a:tcPr anchor="ctr">
                    <a:solidFill>
                      <a:srgbClr val="2C5967"/>
                    </a:solidFill>
                  </a:tcPr>
                </a:tc>
                <a:tc>
                  <a:txBody>
                    <a:bodyPr/>
                    <a:lstStyle/>
                    <a:p>
                      <a:pPr algn="r">
                        <a:defRPr sz="1100" b="1">
                          <a:solidFill>
                            <a:srgbClr val="FFFFFF"/>
                          </a:solidFill>
                          <a:latin typeface="Oracle Sans"/>
                        </a:defRPr>
                      </a:pPr>
                      <a:r>
                        <a:t>$298,400</a:t>
                      </a:r>
                    </a:p>
                  </a:txBody>
                  <a:tcPr anchor="ctr">
                    <a:solidFill>
                      <a:srgbClr val="2C5967"/>
                    </a:solidFill>
                  </a:tcPr>
                </a:tc>
                <a:tc>
                  <a:txBody>
                    <a:bodyPr/>
                    <a:lstStyle/>
                    <a:p>
                      <a:pPr algn="r">
                        <a:defRPr sz="1100" b="1">
                          <a:solidFill>
                            <a:srgbClr val="FFFFFF"/>
                          </a:solidFill>
                          <a:latin typeface="Oracle Sans"/>
                        </a:defRPr>
                      </a:pPr>
                      <a:r>
                        <a:t>$661,600</a:t>
                      </a:r>
                    </a:p>
                  </a:txBody>
                  <a:tcPr anchor="ctr">
                    <a:solidFill>
                      <a:srgbClr val="2C5967"/>
                    </a:solidFill>
                  </a:tcPr>
                </a:tc>
              </a:tr>
              <a:tr h="384048">
                <a:tc>
                  <a:txBody>
                    <a:bodyPr/>
                    <a:lstStyle/>
                    <a:p>
                      <a:pPr algn="l">
                        <a:defRPr sz="1100" b="1">
                          <a:solidFill>
                            <a:srgbClr val="FFFFFF"/>
                          </a:solidFill>
                          <a:latin typeface="Oracle Sans"/>
                        </a:defRPr>
                      </a:pPr>
                      <a:r>
                        <a:t>TOTAL 3-YEAR</a:t>
                      </a:r>
                    </a:p>
                  </a:txBody>
                  <a:tcPr anchor="ctr">
                    <a:solidFill>
                      <a:srgbClr val="312D2A"/>
                    </a:solidFill>
                  </a:tcPr>
                </a:tc>
                <a:tc>
                  <a:txBody>
                    <a:bodyPr/>
                    <a:lstStyle/>
                    <a:p>
                      <a:pPr algn="r">
                        <a:defRPr sz="1100" b="1">
                          <a:solidFill>
                            <a:srgbClr val="FFFFFF"/>
                          </a:solidFill>
                          <a:latin typeface="Oracle Sans"/>
                        </a:defRPr>
                      </a:pPr>
                      <a:r>
                        <a:t>$2,880,000</a:t>
                      </a:r>
                    </a:p>
                  </a:txBody>
                  <a:tcPr anchor="ctr">
                    <a:solidFill>
                      <a:srgbClr val="312D2A"/>
                    </a:solidFill>
                  </a:tcPr>
                </a:tc>
                <a:tc>
                  <a:txBody>
                    <a:bodyPr/>
                    <a:lstStyle/>
                    <a:p>
                      <a:pPr algn="r">
                        <a:defRPr sz="1100" b="1">
                          <a:solidFill>
                            <a:srgbClr val="FFFFFF"/>
                          </a:solidFill>
                          <a:latin typeface="Oracle Sans"/>
                        </a:defRPr>
                      </a:pPr>
                      <a:r>
                        <a:t>$945,200</a:t>
                      </a:r>
                    </a:p>
                  </a:txBody>
                  <a:tcPr anchor="ctr">
                    <a:solidFill>
                      <a:srgbClr val="312D2A"/>
                    </a:solidFill>
                  </a:tcPr>
                </a:tc>
                <a:tc>
                  <a:txBody>
                    <a:bodyPr/>
                    <a:lstStyle/>
                    <a:p>
                      <a:pPr algn="r">
                        <a:defRPr sz="1100" b="1">
                          <a:solidFill>
                            <a:srgbClr val="FACD62"/>
                          </a:solidFill>
                          <a:latin typeface="Oracle Sans"/>
                        </a:defRPr>
                      </a:pPr>
                      <a:r>
                        <a:t>$1,934,800 (67%)</a:t>
                      </a:r>
                    </a:p>
                  </a:txBody>
                  <a:tcPr anchor="ctr">
                    <a:solidFill>
                      <a:srgbClr val="312D2A"/>
                    </a:solidFill>
                  </a:tcPr>
                </a:tc>
              </a:tr>
            </a:tbl>
          </a:graphicData>
        </a:graphic>
      </p:graphicFrame>
      <p:sp>
        <p:nvSpPr>
          <p:cNvPr id="6" name="TextBox 5"/>
          <p:cNvSpPr txBox="1"/>
          <p:nvPr/>
        </p:nvSpPr>
        <p:spPr>
          <a:xfrm>
            <a:off x="731520" y="4672584"/>
            <a:ext cx="10058400" cy="274320"/>
          </a:xfrm>
          <a:prstGeom prst="rect">
            <a:avLst/>
          </a:prstGeom>
          <a:noFill/>
        </p:spPr>
        <p:txBody>
          <a:bodyPr wrap="square">
            <a:spAutoFit/>
          </a:bodyPr>
          <a:lstStyle/>
          <a:p>
            <a:pPr algn="l">
              <a:defRPr sz="900" b="0" i="1">
                <a:solidFill>
                  <a:srgbClr val="6F6964"/>
                </a:solidFill>
                <a:latin typeface="Oracle Sans"/>
              </a:defRPr>
            </a:pPr>
            <a:r>
              <a:t>* Includes one-time migration investment of $50,000 in Year 1</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Return on Investment</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280160"/>
            <a:ext cx="10698480" cy="2194560"/>
          </a:xfrm>
          <a:prstGeom prst="rect">
            <a:avLst/>
          </a:prstGeom>
          <a:noFill/>
        </p:spPr>
        <p:txBody>
          <a:bodyPr wrap="none">
            <a:spAutoFit/>
          </a:bodyPr>
          <a:lstStyle/>
          <a:p>
            <a:pPr algn="ctr">
              <a:defRPr sz="9600" b="1">
                <a:solidFill>
                  <a:srgbClr val="2C5967"/>
                </a:solidFill>
                <a:latin typeface="Georgia"/>
              </a:defRPr>
            </a:pPr>
            <a:r>
              <a:t>3400%</a:t>
            </a:r>
          </a:p>
        </p:txBody>
      </p:sp>
      <p:sp>
        <p:nvSpPr>
          <p:cNvPr id="5" name="TextBox 4"/>
          <p:cNvSpPr txBox="1"/>
          <p:nvPr/>
        </p:nvSpPr>
        <p:spPr>
          <a:xfrm>
            <a:off x="731520" y="3429000"/>
            <a:ext cx="10698480" cy="365760"/>
          </a:xfrm>
          <a:prstGeom prst="rect">
            <a:avLst/>
          </a:prstGeom>
          <a:noFill/>
        </p:spPr>
        <p:txBody>
          <a:bodyPr wrap="square">
            <a:spAutoFit/>
          </a:bodyPr>
          <a:lstStyle/>
          <a:p>
            <a:pPr algn="ctr">
              <a:defRPr sz="1600" b="0" i="0">
                <a:solidFill>
                  <a:srgbClr val="6F6964"/>
                </a:solidFill>
                <a:latin typeface="Oracle Sans"/>
              </a:defRPr>
            </a:pPr>
            <a:r>
              <a:t>3-Year Return on Investment</a:t>
            </a:r>
          </a:p>
        </p:txBody>
      </p:sp>
      <p:sp>
        <p:nvSpPr>
          <p:cNvPr id="6" name="Rectangle 5"/>
          <p:cNvSpPr/>
          <p:nvPr/>
        </p:nvSpPr>
        <p:spPr>
          <a:xfrm>
            <a:off x="882396" y="4023360"/>
            <a:ext cx="3200400" cy="1280160"/>
          </a:xfrm>
          <a:prstGeom prst="rect">
            <a:avLst/>
          </a:prstGeom>
          <a:solidFill>
            <a:srgbClr val="F5F4F2"/>
          </a:solidFill>
          <a:ln>
            <a:solidFill>
              <a:srgbClr val="94AFA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82396" y="4160520"/>
            <a:ext cx="3200400" cy="640080"/>
          </a:xfrm>
          <a:prstGeom prst="rect">
            <a:avLst/>
          </a:prstGeom>
          <a:noFill/>
        </p:spPr>
        <p:txBody>
          <a:bodyPr wrap="square">
            <a:spAutoFit/>
          </a:bodyPr>
          <a:lstStyle/>
          <a:p>
            <a:pPr algn="ctr">
              <a:defRPr sz="2600" b="1" i="0">
                <a:solidFill>
                  <a:srgbClr val="2C5967"/>
                </a:solidFill>
                <a:latin typeface="Oracle Sans"/>
              </a:defRPr>
            </a:pPr>
            <a:r>
              <a:t>1 months</a:t>
            </a:r>
          </a:p>
        </p:txBody>
      </p:sp>
      <p:sp>
        <p:nvSpPr>
          <p:cNvPr id="8" name="TextBox 7"/>
          <p:cNvSpPr txBox="1"/>
          <p:nvPr/>
        </p:nvSpPr>
        <p:spPr>
          <a:xfrm>
            <a:off x="882396" y="4800600"/>
            <a:ext cx="3200400" cy="411480"/>
          </a:xfrm>
          <a:prstGeom prst="rect">
            <a:avLst/>
          </a:prstGeom>
          <a:noFill/>
        </p:spPr>
        <p:txBody>
          <a:bodyPr wrap="square">
            <a:spAutoFit/>
          </a:bodyPr>
          <a:lstStyle/>
          <a:p>
            <a:pPr algn="ctr">
              <a:defRPr sz="1100" b="0" i="0">
                <a:solidFill>
                  <a:srgbClr val="6F6964"/>
                </a:solidFill>
                <a:latin typeface="Oracle Sans"/>
              </a:defRPr>
            </a:pPr>
            <a:r>
              <a:t>Payback Period</a:t>
            </a:r>
          </a:p>
        </p:txBody>
      </p:sp>
      <p:sp>
        <p:nvSpPr>
          <p:cNvPr id="9" name="Rectangle 8"/>
          <p:cNvSpPr/>
          <p:nvPr/>
        </p:nvSpPr>
        <p:spPr>
          <a:xfrm>
            <a:off x="4494276" y="4023360"/>
            <a:ext cx="3200400" cy="1280160"/>
          </a:xfrm>
          <a:prstGeom prst="rect">
            <a:avLst/>
          </a:prstGeom>
          <a:solidFill>
            <a:srgbClr val="F5F4F2"/>
          </a:solidFill>
          <a:ln>
            <a:solidFill>
              <a:srgbClr val="94AFA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494276" y="4160520"/>
            <a:ext cx="3200400" cy="640080"/>
          </a:xfrm>
          <a:prstGeom prst="rect">
            <a:avLst/>
          </a:prstGeom>
          <a:noFill/>
        </p:spPr>
        <p:txBody>
          <a:bodyPr wrap="square">
            <a:spAutoFit/>
          </a:bodyPr>
          <a:lstStyle/>
          <a:p>
            <a:pPr algn="ctr">
              <a:defRPr sz="2600" b="1" i="0">
                <a:solidFill>
                  <a:srgbClr val="2C5967"/>
                </a:solidFill>
                <a:latin typeface="Oracle Sans"/>
              </a:defRPr>
            </a:pPr>
            <a:r>
              <a:t>$50,000</a:t>
            </a:r>
          </a:p>
        </p:txBody>
      </p:sp>
      <p:sp>
        <p:nvSpPr>
          <p:cNvPr id="11" name="TextBox 10"/>
          <p:cNvSpPr txBox="1"/>
          <p:nvPr/>
        </p:nvSpPr>
        <p:spPr>
          <a:xfrm>
            <a:off x="4494276" y="4800600"/>
            <a:ext cx="3200400" cy="411480"/>
          </a:xfrm>
          <a:prstGeom prst="rect">
            <a:avLst/>
          </a:prstGeom>
          <a:noFill/>
        </p:spPr>
        <p:txBody>
          <a:bodyPr wrap="square">
            <a:spAutoFit/>
          </a:bodyPr>
          <a:lstStyle/>
          <a:p>
            <a:pPr algn="ctr">
              <a:defRPr sz="1100" b="0" i="0">
                <a:solidFill>
                  <a:srgbClr val="6F6964"/>
                </a:solidFill>
                <a:latin typeface="Oracle Sans"/>
              </a:defRPr>
            </a:pPr>
            <a:r>
              <a:t>Total Investment</a:t>
            </a:r>
          </a:p>
        </p:txBody>
      </p:sp>
      <p:sp>
        <p:nvSpPr>
          <p:cNvPr id="12" name="Rectangle 11"/>
          <p:cNvSpPr/>
          <p:nvPr/>
        </p:nvSpPr>
        <p:spPr>
          <a:xfrm>
            <a:off x="8106156" y="4023360"/>
            <a:ext cx="3200400" cy="1280160"/>
          </a:xfrm>
          <a:prstGeom prst="rect">
            <a:avLst/>
          </a:prstGeom>
          <a:solidFill>
            <a:srgbClr val="F5F4F2"/>
          </a:solidFill>
          <a:ln>
            <a:solidFill>
              <a:srgbClr val="94AFA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8106156" y="4160520"/>
            <a:ext cx="3200400" cy="640080"/>
          </a:xfrm>
          <a:prstGeom prst="rect">
            <a:avLst/>
          </a:prstGeom>
          <a:noFill/>
        </p:spPr>
        <p:txBody>
          <a:bodyPr wrap="square">
            <a:spAutoFit/>
          </a:bodyPr>
          <a:lstStyle/>
          <a:p>
            <a:pPr algn="ctr">
              <a:defRPr sz="2600" b="1" i="0">
                <a:solidFill>
                  <a:srgbClr val="2C5967"/>
                </a:solidFill>
                <a:latin typeface="Oracle Sans"/>
              </a:defRPr>
            </a:pPr>
            <a:r>
              <a:t>$661,600/yr</a:t>
            </a:r>
          </a:p>
        </p:txBody>
      </p:sp>
      <p:sp>
        <p:nvSpPr>
          <p:cNvPr id="14" name="TextBox 13"/>
          <p:cNvSpPr txBox="1"/>
          <p:nvPr/>
        </p:nvSpPr>
        <p:spPr>
          <a:xfrm>
            <a:off x="8106156" y="4800600"/>
            <a:ext cx="3200400" cy="411480"/>
          </a:xfrm>
          <a:prstGeom prst="rect">
            <a:avLst/>
          </a:prstGeom>
          <a:noFill/>
        </p:spPr>
        <p:txBody>
          <a:bodyPr wrap="square">
            <a:spAutoFit/>
          </a:bodyPr>
          <a:lstStyle/>
          <a:p>
            <a:pPr algn="ctr">
              <a:defRPr sz="1100" b="0" i="0">
                <a:solidFill>
                  <a:srgbClr val="6F6964"/>
                </a:solidFill>
                <a:latin typeface="Oracle Sans"/>
              </a:defRPr>
            </a:pPr>
            <a:r>
              <a:t>Annual Net Benefit</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Value Drivers</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371600"/>
            <a:ext cx="73152" cy="228600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60120" y="1463040"/>
            <a:ext cx="4754880" cy="365760"/>
          </a:xfrm>
          <a:prstGeom prst="rect">
            <a:avLst/>
          </a:prstGeom>
          <a:noFill/>
        </p:spPr>
        <p:txBody>
          <a:bodyPr wrap="square">
            <a:spAutoFit/>
          </a:bodyPr>
          <a:lstStyle/>
          <a:p>
            <a:pPr algn="l">
              <a:defRPr sz="1600" b="1" i="0">
                <a:solidFill>
                  <a:srgbClr val="2C5967"/>
                </a:solidFill>
                <a:latin typeface="Oracle Sans"/>
              </a:defRPr>
            </a:pPr>
            <a:r>
              <a:t>Cost Avoidance</a:t>
            </a:r>
          </a:p>
        </p:txBody>
      </p:sp>
      <p:sp>
        <p:nvSpPr>
          <p:cNvPr id="6" name="Rectangle 5"/>
          <p:cNvSpPr/>
          <p:nvPr/>
        </p:nvSpPr>
        <p:spPr>
          <a:xfrm>
            <a:off x="6217920" y="1371600"/>
            <a:ext cx="73152" cy="22860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6446520" y="1463040"/>
            <a:ext cx="4754880" cy="365760"/>
          </a:xfrm>
          <a:prstGeom prst="rect">
            <a:avLst/>
          </a:prstGeom>
          <a:noFill/>
        </p:spPr>
        <p:txBody>
          <a:bodyPr wrap="square">
            <a:spAutoFit/>
          </a:bodyPr>
          <a:lstStyle/>
          <a:p>
            <a:pPr algn="l">
              <a:defRPr sz="1600" b="1" i="0">
                <a:solidFill>
                  <a:srgbClr val="2B6242"/>
                </a:solidFill>
                <a:latin typeface="Oracle Sans"/>
              </a:defRPr>
            </a:pPr>
            <a:r>
              <a:t>Risk Reduction</a:t>
            </a:r>
          </a:p>
        </p:txBody>
      </p:sp>
      <p:sp>
        <p:nvSpPr>
          <p:cNvPr id="8" name="Rectangle 7"/>
          <p:cNvSpPr/>
          <p:nvPr/>
        </p:nvSpPr>
        <p:spPr>
          <a:xfrm>
            <a:off x="731520" y="3931920"/>
            <a:ext cx="73152" cy="228600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960120" y="4023360"/>
            <a:ext cx="4754880" cy="365760"/>
          </a:xfrm>
          <a:prstGeom prst="rect">
            <a:avLst/>
          </a:prstGeom>
          <a:noFill/>
        </p:spPr>
        <p:txBody>
          <a:bodyPr wrap="square">
            <a:spAutoFit/>
          </a:bodyPr>
          <a:lstStyle/>
          <a:p>
            <a:pPr algn="l">
              <a:defRPr sz="1600" b="1" i="0">
                <a:solidFill>
                  <a:srgbClr val="AE562C"/>
                </a:solidFill>
                <a:latin typeface="Oracle Sans"/>
              </a:defRPr>
            </a:pPr>
            <a:r>
              <a:t>Compliance</a:t>
            </a:r>
          </a:p>
        </p:txBody>
      </p:sp>
      <p:sp>
        <p:nvSpPr>
          <p:cNvPr id="10" name="Rectangle 9"/>
          <p:cNvSpPr/>
          <p:nvPr/>
        </p:nvSpPr>
        <p:spPr>
          <a:xfrm>
            <a:off x="6217920" y="3931920"/>
            <a:ext cx="73152" cy="22860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446520" y="4023360"/>
            <a:ext cx="4754880" cy="365760"/>
          </a:xfrm>
          <a:prstGeom prst="rect">
            <a:avLst/>
          </a:prstGeom>
          <a:noFill/>
        </p:spPr>
        <p:txBody>
          <a:bodyPr wrap="square">
            <a:spAutoFit/>
          </a:bodyPr>
          <a:lstStyle/>
          <a:p>
            <a:pPr algn="l">
              <a:defRPr sz="1600" b="1" i="0">
                <a:solidFill>
                  <a:srgbClr val="C74634"/>
                </a:solidFill>
                <a:latin typeface="Oracle Sans"/>
              </a:defRPr>
            </a:pPr>
            <a:r>
              <a:t>Operational Efficiency</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Risk Assessment</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097280"/>
            <a:ext cx="5120640" cy="4114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868680" y="1143000"/>
            <a:ext cx="4937760" cy="347472"/>
          </a:xfrm>
          <a:prstGeom prst="rect">
            <a:avLst/>
          </a:prstGeom>
          <a:noFill/>
        </p:spPr>
        <p:txBody>
          <a:bodyPr wrap="square">
            <a:spAutoFit/>
          </a:bodyPr>
          <a:lstStyle/>
          <a:p>
            <a:pPr algn="l">
              <a:defRPr sz="1300" b="1" i="0">
                <a:solidFill>
                  <a:srgbClr val="FFFFFF"/>
                </a:solidFill>
                <a:latin typeface="Oracle Sans"/>
              </a:defRPr>
            </a:pPr>
            <a:r>
              <a:t>✓  Migration Risks (Mitigated)</a:t>
            </a:r>
          </a:p>
        </p:txBody>
      </p:sp>
      <p:sp>
        <p:nvSpPr>
          <p:cNvPr id="6" name="Rectangle 5"/>
          <p:cNvSpPr/>
          <p:nvPr/>
        </p:nvSpPr>
        <p:spPr>
          <a:xfrm>
            <a:off x="6309360" y="1097280"/>
            <a:ext cx="5120640" cy="41148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6446520" y="1143000"/>
            <a:ext cx="4937760" cy="347472"/>
          </a:xfrm>
          <a:prstGeom prst="rect">
            <a:avLst/>
          </a:prstGeom>
          <a:noFill/>
        </p:spPr>
        <p:txBody>
          <a:bodyPr wrap="square">
            <a:spAutoFit/>
          </a:bodyPr>
          <a:lstStyle/>
          <a:p>
            <a:pPr algn="l">
              <a:defRPr sz="1300" b="1" i="0">
                <a:solidFill>
                  <a:srgbClr val="FFFFFF"/>
                </a:solidFill>
                <a:latin typeface="Oracle Sans"/>
              </a:defRPr>
            </a:pPr>
            <a:r>
              <a:t>⚠  Risks of Inaction</a:t>
            </a:r>
          </a:p>
        </p:txBody>
      </p:sp>
      <p:sp>
        <p:nvSpPr>
          <p:cNvPr id="8" name="Rectangle 7"/>
          <p:cNvSpPr/>
          <p:nvPr/>
        </p:nvSpPr>
        <p:spPr>
          <a:xfrm>
            <a:off x="731520" y="1600200"/>
            <a:ext cx="5120640" cy="1630680"/>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868680" y="1664208"/>
            <a:ext cx="4892040" cy="365760"/>
          </a:xfrm>
          <a:prstGeom prst="rect">
            <a:avLst/>
          </a:prstGeom>
          <a:noFill/>
        </p:spPr>
        <p:txBody>
          <a:bodyPr wrap="square">
            <a:spAutoFit/>
          </a:bodyPr>
          <a:lstStyle/>
          <a:p>
            <a:pPr algn="l">
              <a:defRPr sz="1200" b="1" i="0">
                <a:solidFill>
                  <a:srgbClr val="312D2A"/>
                </a:solidFill>
                <a:latin typeface="Oracle Sans"/>
              </a:defRPr>
            </a:pPr>
            <a:r>
              <a:t>• EBS R12 customizations may require OS-level changes post-migration</a:t>
            </a:r>
          </a:p>
        </p:txBody>
      </p:sp>
      <p:sp>
        <p:nvSpPr>
          <p:cNvPr id="10" name="TextBox 9"/>
          <p:cNvSpPr txBox="1"/>
          <p:nvPr/>
        </p:nvSpPr>
        <p:spPr>
          <a:xfrm>
            <a:off x="960120" y="2011680"/>
            <a:ext cx="4800600" cy="1191768"/>
          </a:xfrm>
          <a:prstGeom prst="rect">
            <a:avLst/>
          </a:prstGeom>
          <a:noFill/>
        </p:spPr>
        <p:txBody>
          <a:bodyPr wrap="square">
            <a:spAutoFit/>
          </a:bodyPr>
          <a:lstStyle/>
          <a:p>
            <a:pPr algn="l">
              <a:defRPr sz="1100" b="0" i="1">
                <a:solidFill>
                  <a:srgbClr val="6F6964"/>
                </a:solidFill>
                <a:latin typeface="Oracle Sans"/>
              </a:defRPr>
            </a:pPr>
            <a:r>
              <a:t>Mitigation: Inventory all customizations pre-migration; test in Pre-Prod</a:t>
            </a:r>
          </a:p>
        </p:txBody>
      </p:sp>
      <p:sp>
        <p:nvSpPr>
          <p:cNvPr id="11" name="TextBox 10"/>
          <p:cNvSpPr txBox="1"/>
          <p:nvPr/>
        </p:nvSpPr>
        <p:spPr>
          <a:xfrm>
            <a:off x="868680" y="3294888"/>
            <a:ext cx="4892040" cy="365760"/>
          </a:xfrm>
          <a:prstGeom prst="rect">
            <a:avLst/>
          </a:prstGeom>
          <a:noFill/>
        </p:spPr>
        <p:txBody>
          <a:bodyPr wrap="square">
            <a:spAutoFit/>
          </a:bodyPr>
          <a:lstStyle/>
          <a:p>
            <a:pPr algn="l">
              <a:defRPr sz="1200" b="1" i="0">
                <a:solidFill>
                  <a:srgbClr val="312D2A"/>
                </a:solidFill>
                <a:latin typeface="Oracle Sans"/>
              </a:defRPr>
            </a:pPr>
            <a:r>
              <a:t>• FastConnect provisioning delay (partner-dependent)</a:t>
            </a:r>
          </a:p>
        </p:txBody>
      </p:sp>
      <p:sp>
        <p:nvSpPr>
          <p:cNvPr id="12" name="TextBox 11"/>
          <p:cNvSpPr txBox="1"/>
          <p:nvPr/>
        </p:nvSpPr>
        <p:spPr>
          <a:xfrm>
            <a:off x="960120" y="3642360"/>
            <a:ext cx="4800600" cy="1191768"/>
          </a:xfrm>
          <a:prstGeom prst="rect">
            <a:avLst/>
          </a:prstGeom>
          <a:noFill/>
        </p:spPr>
        <p:txBody>
          <a:bodyPr wrap="square">
            <a:spAutoFit/>
          </a:bodyPr>
          <a:lstStyle/>
          <a:p>
            <a:pPr algn="l">
              <a:defRPr sz="1100" b="0" i="1">
                <a:solidFill>
                  <a:srgbClr val="6F6964"/>
                </a:solidFill>
                <a:latin typeface="Oracle Sans"/>
              </a:defRPr>
            </a:pPr>
            <a:r>
              <a:t>Mitigation: Start in Phase 1 week 1; IPSec VPN as interim backup</a:t>
            </a:r>
          </a:p>
        </p:txBody>
      </p:sp>
      <p:sp>
        <p:nvSpPr>
          <p:cNvPr id="13" name="Rectangle 12"/>
          <p:cNvSpPr/>
          <p:nvPr/>
        </p:nvSpPr>
        <p:spPr>
          <a:xfrm>
            <a:off x="731520" y="4861560"/>
            <a:ext cx="5120640" cy="1630680"/>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868680" y="4925568"/>
            <a:ext cx="4892040" cy="365760"/>
          </a:xfrm>
          <a:prstGeom prst="rect">
            <a:avLst/>
          </a:prstGeom>
          <a:noFill/>
        </p:spPr>
        <p:txBody>
          <a:bodyPr wrap="square">
            <a:spAutoFit/>
          </a:bodyPr>
          <a:lstStyle/>
          <a:p>
            <a:pPr algn="l">
              <a:defRPr sz="1200" b="1" i="0">
                <a:solidFill>
                  <a:srgbClr val="312D2A"/>
                </a:solidFill>
                <a:latin typeface="Oracle Sans"/>
              </a:defRPr>
            </a:pPr>
            <a:r>
              <a:t>• HW refresh deadline pressure (6 months)</a:t>
            </a:r>
          </a:p>
        </p:txBody>
      </p:sp>
      <p:sp>
        <p:nvSpPr>
          <p:cNvPr id="15" name="TextBox 14"/>
          <p:cNvSpPr txBox="1"/>
          <p:nvPr/>
        </p:nvSpPr>
        <p:spPr>
          <a:xfrm>
            <a:off x="960120" y="5273040"/>
            <a:ext cx="4800600" cy="1191768"/>
          </a:xfrm>
          <a:prstGeom prst="rect">
            <a:avLst/>
          </a:prstGeom>
          <a:noFill/>
        </p:spPr>
        <p:txBody>
          <a:bodyPr wrap="square">
            <a:spAutoFit/>
          </a:bodyPr>
          <a:lstStyle/>
          <a:p>
            <a:pPr algn="l">
              <a:defRPr sz="1100" b="0" i="1">
                <a:solidFill>
                  <a:srgbClr val="6F6964"/>
                </a:solidFill>
                <a:latin typeface="Oracle Sans"/>
              </a:defRPr>
            </a:pPr>
            <a:r>
              <a:t>Mitigation: 16-week migration plan fits within window with margin</a:t>
            </a:r>
          </a:p>
        </p:txBody>
      </p:sp>
      <p:sp>
        <p:nvSpPr>
          <p:cNvPr id="16" name="Rectangle 15"/>
          <p:cNvSpPr/>
          <p:nvPr/>
        </p:nvSpPr>
        <p:spPr>
          <a:xfrm>
            <a:off x="6309360" y="1600200"/>
            <a:ext cx="5120640" cy="1630680"/>
          </a:xfrm>
          <a:prstGeom prst="rect">
            <a:avLst/>
          </a:prstGeom>
          <a:solidFill>
            <a:srgbClr val="FFF3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6446520" y="1664208"/>
            <a:ext cx="4892040" cy="365760"/>
          </a:xfrm>
          <a:prstGeom prst="rect">
            <a:avLst/>
          </a:prstGeom>
          <a:noFill/>
        </p:spPr>
        <p:txBody>
          <a:bodyPr wrap="square">
            <a:spAutoFit/>
          </a:bodyPr>
          <a:lstStyle/>
          <a:p>
            <a:pPr algn="l">
              <a:defRPr sz="1200" b="1" i="0">
                <a:solidFill>
                  <a:srgbClr val="C74634"/>
                </a:solidFill>
                <a:latin typeface="Oracle Sans"/>
              </a:defRPr>
            </a:pPr>
            <a:r>
              <a:t>• No DR — single site, single point of failure for EBS production</a:t>
            </a:r>
          </a:p>
        </p:txBody>
      </p:sp>
      <p:sp>
        <p:nvSpPr>
          <p:cNvPr id="18" name="TextBox 17"/>
          <p:cNvSpPr txBox="1"/>
          <p:nvPr/>
        </p:nvSpPr>
        <p:spPr>
          <a:xfrm>
            <a:off x="6537960" y="2011680"/>
            <a:ext cx="4800600" cy="1191768"/>
          </a:xfrm>
          <a:prstGeom prst="rect">
            <a:avLst/>
          </a:prstGeom>
          <a:noFill/>
        </p:spPr>
        <p:txBody>
          <a:bodyPr wrap="square">
            <a:spAutoFit/>
          </a:bodyPr>
          <a:lstStyle/>
          <a:p>
            <a:pPr algn="l">
              <a:defRPr sz="1000" b="0" i="1">
                <a:solidFill>
                  <a:srgbClr val="6F6964"/>
                </a:solidFill>
                <a:latin typeface="Oracle Sans"/>
              </a:defRPr>
            </a:pPr>
            <a:r>
              <a:t>Impact: Critical</a:t>
            </a:r>
          </a:p>
        </p:txBody>
      </p:sp>
      <p:sp>
        <p:nvSpPr>
          <p:cNvPr id="19" name="TextBox 18"/>
          <p:cNvSpPr txBox="1"/>
          <p:nvPr/>
        </p:nvSpPr>
        <p:spPr>
          <a:xfrm>
            <a:off x="6446520" y="3294888"/>
            <a:ext cx="4892040" cy="365760"/>
          </a:xfrm>
          <a:prstGeom prst="rect">
            <a:avLst/>
          </a:prstGeom>
          <a:noFill/>
        </p:spPr>
        <p:txBody>
          <a:bodyPr wrap="square">
            <a:spAutoFit/>
          </a:bodyPr>
          <a:lstStyle/>
          <a:p>
            <a:pPr algn="l">
              <a:defRPr sz="1200" b="1" i="0">
                <a:solidFill>
                  <a:srgbClr val="C74634"/>
                </a:solidFill>
                <a:latin typeface="Oracle Sans"/>
              </a:defRPr>
            </a:pPr>
            <a:r>
              <a:t>• SOX audit finding remains unresolved (manual patching)</a:t>
            </a:r>
          </a:p>
        </p:txBody>
      </p:sp>
      <p:sp>
        <p:nvSpPr>
          <p:cNvPr id="20" name="TextBox 19"/>
          <p:cNvSpPr txBox="1"/>
          <p:nvPr/>
        </p:nvSpPr>
        <p:spPr>
          <a:xfrm>
            <a:off x="6537960" y="3642360"/>
            <a:ext cx="4800600" cy="1191768"/>
          </a:xfrm>
          <a:prstGeom prst="rect">
            <a:avLst/>
          </a:prstGeom>
          <a:noFill/>
        </p:spPr>
        <p:txBody>
          <a:bodyPr wrap="square">
            <a:spAutoFit/>
          </a:bodyPr>
          <a:lstStyle/>
          <a:p>
            <a:pPr algn="l">
              <a:defRPr sz="1000" b="0" i="1">
                <a:solidFill>
                  <a:srgbClr val="6F6964"/>
                </a:solidFill>
                <a:latin typeface="Oracle Sans"/>
              </a:defRPr>
            </a:pPr>
            <a:r>
              <a:t>Impact: High</a:t>
            </a:r>
          </a:p>
        </p:txBody>
      </p:sp>
      <p:sp>
        <p:nvSpPr>
          <p:cNvPr id="21" name="Rectangle 20"/>
          <p:cNvSpPr/>
          <p:nvPr/>
        </p:nvSpPr>
        <p:spPr>
          <a:xfrm>
            <a:off x="6309360" y="4861560"/>
            <a:ext cx="5120640" cy="1630680"/>
          </a:xfrm>
          <a:prstGeom prst="rect">
            <a:avLst/>
          </a:prstGeom>
          <a:solidFill>
            <a:srgbClr val="FFF3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6446520" y="4925568"/>
            <a:ext cx="4892040" cy="365760"/>
          </a:xfrm>
          <a:prstGeom prst="rect">
            <a:avLst/>
          </a:prstGeom>
          <a:noFill/>
        </p:spPr>
        <p:txBody>
          <a:bodyPr wrap="square">
            <a:spAutoFit/>
          </a:bodyPr>
          <a:lstStyle/>
          <a:p>
            <a:pPr algn="l">
              <a:defRPr sz="1200" b="1" i="0">
                <a:solidFill>
                  <a:srgbClr val="C74634"/>
                </a:solidFill>
                <a:latin typeface="Oracle Sans"/>
              </a:defRPr>
            </a:pPr>
            <a:r>
              <a:t>• $1.8M HW refresh locks in 5 more years of on-prem with no cloud ROI</a:t>
            </a:r>
          </a:p>
        </p:txBody>
      </p:sp>
      <p:sp>
        <p:nvSpPr>
          <p:cNvPr id="23" name="TextBox 22"/>
          <p:cNvSpPr txBox="1"/>
          <p:nvPr/>
        </p:nvSpPr>
        <p:spPr>
          <a:xfrm>
            <a:off x="6537960" y="5273040"/>
            <a:ext cx="4800600" cy="1191768"/>
          </a:xfrm>
          <a:prstGeom prst="rect">
            <a:avLst/>
          </a:prstGeom>
          <a:noFill/>
        </p:spPr>
        <p:txBody>
          <a:bodyPr wrap="square">
            <a:spAutoFit/>
          </a:bodyPr>
          <a:lstStyle/>
          <a:p>
            <a:pPr algn="l">
              <a:defRPr sz="1000" b="0" i="1">
                <a:solidFill>
                  <a:srgbClr val="6F6964"/>
                </a:solidFill>
                <a:latin typeface="Oracle Sans"/>
              </a:defRPr>
            </a:pPr>
            <a:r>
              <a:t>Impact: High</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Implementation Roadmap  —  16 weeks (May — September 2026)</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143000"/>
            <a:ext cx="10972800" cy="1275588"/>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Oval 4"/>
          <p:cNvSpPr/>
          <p:nvPr/>
        </p:nvSpPr>
        <p:spPr>
          <a:xfrm>
            <a:off x="749808" y="1643634"/>
            <a:ext cx="347472" cy="347472"/>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1</a:t>
            </a:r>
          </a:p>
        </p:txBody>
      </p:sp>
      <p:sp>
        <p:nvSpPr>
          <p:cNvPr id="6" name="TextBox 5"/>
          <p:cNvSpPr txBox="1"/>
          <p:nvPr/>
        </p:nvSpPr>
        <p:spPr>
          <a:xfrm>
            <a:off x="1234440" y="1216152"/>
            <a:ext cx="2377440" cy="411480"/>
          </a:xfrm>
          <a:prstGeom prst="rect">
            <a:avLst/>
          </a:prstGeom>
          <a:noFill/>
        </p:spPr>
        <p:txBody>
          <a:bodyPr wrap="square">
            <a:spAutoFit/>
          </a:bodyPr>
          <a:lstStyle/>
          <a:p>
            <a:pPr algn="l">
              <a:defRPr sz="1400" b="1" i="0">
                <a:solidFill>
                  <a:srgbClr val="2C5967"/>
                </a:solidFill>
                <a:latin typeface="Oracle Sans"/>
              </a:defRPr>
            </a:pPr>
            <a:r>
              <a:t>Board Approval</a:t>
            </a:r>
          </a:p>
        </p:txBody>
      </p:sp>
      <p:sp>
        <p:nvSpPr>
          <p:cNvPr id="7" name="Rounded Rectangle 6"/>
          <p:cNvSpPr/>
          <p:nvPr/>
        </p:nvSpPr>
        <p:spPr>
          <a:xfrm>
            <a:off x="3291840" y="1625346"/>
            <a:ext cx="4576572" cy="384048"/>
          </a:xfrm>
          <a:prstGeom prst="round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2 weeks</a:t>
            </a:r>
          </a:p>
        </p:txBody>
      </p:sp>
      <p:sp>
        <p:nvSpPr>
          <p:cNvPr id="8" name="Oval 7"/>
          <p:cNvSpPr/>
          <p:nvPr/>
        </p:nvSpPr>
        <p:spPr>
          <a:xfrm>
            <a:off x="749808" y="2992374"/>
            <a:ext cx="347472" cy="347472"/>
          </a:xfrm>
          <a:prstGeom prst="ellipse">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2</a:t>
            </a:r>
          </a:p>
        </p:txBody>
      </p:sp>
      <p:sp>
        <p:nvSpPr>
          <p:cNvPr id="9" name="TextBox 8"/>
          <p:cNvSpPr txBox="1"/>
          <p:nvPr/>
        </p:nvSpPr>
        <p:spPr>
          <a:xfrm>
            <a:off x="1234440" y="2564892"/>
            <a:ext cx="2377440" cy="411480"/>
          </a:xfrm>
          <a:prstGeom prst="rect">
            <a:avLst/>
          </a:prstGeom>
          <a:noFill/>
        </p:spPr>
        <p:txBody>
          <a:bodyPr wrap="square">
            <a:spAutoFit/>
          </a:bodyPr>
          <a:lstStyle/>
          <a:p>
            <a:pPr algn="l">
              <a:defRPr sz="1400" b="1" i="0">
                <a:solidFill>
                  <a:srgbClr val="AE562C"/>
                </a:solidFill>
                <a:latin typeface="Oracle Sans"/>
              </a:defRPr>
            </a:pPr>
            <a:r>
              <a:t>Foundation (networking + ExaCS)</a:t>
            </a:r>
          </a:p>
        </p:txBody>
      </p:sp>
      <p:sp>
        <p:nvSpPr>
          <p:cNvPr id="10" name="Rounded Rectangle 9"/>
          <p:cNvSpPr/>
          <p:nvPr/>
        </p:nvSpPr>
        <p:spPr>
          <a:xfrm>
            <a:off x="3291840" y="2974086"/>
            <a:ext cx="4576572" cy="384048"/>
          </a:xfrm>
          <a:prstGeom prst="round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4 weeks</a:t>
            </a:r>
          </a:p>
        </p:txBody>
      </p:sp>
      <p:sp>
        <p:nvSpPr>
          <p:cNvPr id="11" name="Rectangle 10"/>
          <p:cNvSpPr/>
          <p:nvPr/>
        </p:nvSpPr>
        <p:spPr>
          <a:xfrm>
            <a:off x="731520" y="3840480"/>
            <a:ext cx="10972800" cy="1275588"/>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Oval 11"/>
          <p:cNvSpPr/>
          <p:nvPr/>
        </p:nvSpPr>
        <p:spPr>
          <a:xfrm>
            <a:off x="749808" y="4341114"/>
            <a:ext cx="347472" cy="347472"/>
          </a:xfrm>
          <a:prstGeom prst="ellipse">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3</a:t>
            </a:r>
          </a:p>
        </p:txBody>
      </p:sp>
      <p:sp>
        <p:nvSpPr>
          <p:cNvPr id="13" name="TextBox 12"/>
          <p:cNvSpPr txBox="1"/>
          <p:nvPr/>
        </p:nvSpPr>
        <p:spPr>
          <a:xfrm>
            <a:off x="1234440" y="3913632"/>
            <a:ext cx="2377440" cy="411480"/>
          </a:xfrm>
          <a:prstGeom prst="rect">
            <a:avLst/>
          </a:prstGeom>
          <a:noFill/>
        </p:spPr>
        <p:txBody>
          <a:bodyPr wrap="square">
            <a:spAutoFit/>
          </a:bodyPr>
          <a:lstStyle/>
          <a:p>
            <a:pPr algn="l">
              <a:defRPr sz="1400" b="1" i="0">
                <a:solidFill>
                  <a:srgbClr val="2B6242"/>
                </a:solidFill>
                <a:latin typeface="Oracle Sans"/>
              </a:defRPr>
            </a:pPr>
            <a:r>
              <a:t>EBS Migration + Data Guard</a:t>
            </a:r>
          </a:p>
        </p:txBody>
      </p:sp>
      <p:sp>
        <p:nvSpPr>
          <p:cNvPr id="14" name="Rounded Rectangle 13"/>
          <p:cNvSpPr/>
          <p:nvPr/>
        </p:nvSpPr>
        <p:spPr>
          <a:xfrm>
            <a:off x="3291840" y="4322826"/>
            <a:ext cx="4576572" cy="384048"/>
          </a:xfrm>
          <a:prstGeom prst="round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6 weeks</a:t>
            </a:r>
          </a:p>
        </p:txBody>
      </p:sp>
      <p:sp>
        <p:nvSpPr>
          <p:cNvPr id="15" name="Oval 14"/>
          <p:cNvSpPr/>
          <p:nvPr/>
        </p:nvSpPr>
        <p:spPr>
          <a:xfrm>
            <a:off x="749808" y="5689854"/>
            <a:ext cx="347472" cy="347472"/>
          </a:xfrm>
          <a:prstGeom prst="ellipse">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4</a:t>
            </a:r>
          </a:p>
        </p:txBody>
      </p:sp>
      <p:sp>
        <p:nvSpPr>
          <p:cNvPr id="16" name="TextBox 15"/>
          <p:cNvSpPr txBox="1"/>
          <p:nvPr/>
        </p:nvSpPr>
        <p:spPr>
          <a:xfrm>
            <a:off x="1234440" y="5262372"/>
            <a:ext cx="2377440" cy="411480"/>
          </a:xfrm>
          <a:prstGeom prst="rect">
            <a:avLst/>
          </a:prstGeom>
          <a:noFill/>
        </p:spPr>
        <p:txBody>
          <a:bodyPr wrap="square">
            <a:spAutoFit/>
          </a:bodyPr>
          <a:lstStyle/>
          <a:p>
            <a:pPr algn="l">
              <a:defRPr sz="1400" b="1" i="0">
                <a:solidFill>
                  <a:srgbClr val="C74634"/>
                </a:solidFill>
                <a:latin typeface="Oracle Sans"/>
              </a:defRPr>
            </a:pPr>
            <a:r>
              <a:t>SAP + DW Migration</a:t>
            </a:r>
          </a:p>
        </p:txBody>
      </p:sp>
      <p:sp>
        <p:nvSpPr>
          <p:cNvPr id="17" name="Rounded Rectangle 16"/>
          <p:cNvSpPr/>
          <p:nvPr/>
        </p:nvSpPr>
        <p:spPr>
          <a:xfrm>
            <a:off x="3291840" y="5671566"/>
            <a:ext cx="4576572" cy="384048"/>
          </a:xfrm>
          <a:prstGeom prst="round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4 weeks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411480"/>
            <a:ext cx="10698480" cy="457200"/>
          </a:xfrm>
          <a:prstGeom prst="rect">
            <a:avLst/>
          </a:prstGeom>
          <a:noFill/>
        </p:spPr>
        <p:txBody>
          <a:bodyPr wrap="square">
            <a:spAutoFit/>
          </a:bodyPr>
          <a:lstStyle/>
          <a:p>
            <a:pPr algn="l">
              <a:defRPr sz="1300" b="1" i="0">
                <a:solidFill>
                  <a:srgbClr val="FACD62"/>
                </a:solidFill>
                <a:latin typeface="Oracle Sans"/>
              </a:defRPr>
            </a:pPr>
            <a:r>
              <a:t>Our Recommendation</a:t>
            </a:r>
          </a:p>
        </p:txBody>
      </p:sp>
      <p:sp>
        <p:nvSpPr>
          <p:cNvPr id="3" name="Rectangle 2"/>
          <p:cNvSpPr/>
          <p:nvPr/>
        </p:nvSpPr>
        <p:spPr>
          <a:xfrm>
            <a:off x="731520" y="914400"/>
            <a:ext cx="10698480" cy="45720"/>
          </a:xfrm>
          <a:prstGeom prst="rect">
            <a:avLst/>
          </a:prstGeom>
          <a:solidFill>
            <a:srgbClr val="FAC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097280"/>
            <a:ext cx="10698480" cy="2011680"/>
          </a:xfrm>
          <a:prstGeom prst="rect">
            <a:avLst/>
          </a:prstGeom>
          <a:noFill/>
        </p:spPr>
        <p:txBody>
          <a:bodyPr wrap="square">
            <a:spAutoFit/>
          </a:bodyPr>
          <a:lstStyle/>
          <a:p>
            <a:pPr>
              <a:defRPr sz="2000" b="1">
                <a:solidFill>
                  <a:srgbClr val="FFFFFF"/>
                </a:solidFill>
                <a:latin typeface="Georgia"/>
              </a:defRPr>
            </a:pPr>
            <a:r>
              <a:t>Proceed with OCI ExaCS migration. 61% cost reduction over 3 years ($1.75M saved), cross-region DR capability, and SOX compliance resolution. The alternative (HW refresh at $1.8M) costs more and leaves DR + compliance gaps unresolved.</a:t>
            </a:r>
            <a:br/>
          </a:p>
        </p:txBody>
      </p:sp>
      <p:sp>
        <p:nvSpPr>
          <p:cNvPr id="5" name="TextBox 4"/>
          <p:cNvSpPr txBox="1"/>
          <p:nvPr/>
        </p:nvSpPr>
        <p:spPr>
          <a:xfrm>
            <a:off x="731520" y="3291840"/>
            <a:ext cx="3657600" cy="365760"/>
          </a:xfrm>
          <a:prstGeom prst="rect">
            <a:avLst/>
          </a:prstGeom>
          <a:noFill/>
        </p:spPr>
        <p:txBody>
          <a:bodyPr wrap="square">
            <a:spAutoFit/>
          </a:bodyPr>
          <a:lstStyle/>
          <a:p>
            <a:pPr algn="l">
              <a:defRPr sz="1100" b="1" i="0">
                <a:solidFill>
                  <a:srgbClr val="FACD62"/>
                </a:solidFill>
                <a:latin typeface="Oracle Sans"/>
              </a:defRPr>
            </a:pPr>
            <a:r>
              <a:t>NEXT STEPS</a:t>
            </a:r>
          </a:p>
        </p:txBody>
      </p:sp>
      <p:sp>
        <p:nvSpPr>
          <p:cNvPr id="6" name="Rectangle 5"/>
          <p:cNvSpPr/>
          <p:nvPr/>
        </p:nvSpPr>
        <p:spPr>
          <a:xfrm>
            <a:off x="731520" y="3703320"/>
            <a:ext cx="10698480" cy="27432"/>
          </a:xfrm>
          <a:prstGeom prst="rect">
            <a:avLst/>
          </a:prstGeom>
          <a:solidFill>
            <a:srgbClr val="5550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31520" y="3794760"/>
            <a:ext cx="365760" cy="457200"/>
          </a:xfrm>
          <a:prstGeom prst="rect">
            <a:avLst/>
          </a:prstGeom>
          <a:noFill/>
        </p:spPr>
        <p:txBody>
          <a:bodyPr wrap="square">
            <a:spAutoFit/>
          </a:bodyPr>
          <a:lstStyle/>
          <a:p>
            <a:pPr algn="l">
              <a:defRPr sz="1300" b="1" i="0">
                <a:solidFill>
                  <a:srgbClr val="FACD62"/>
                </a:solidFill>
                <a:latin typeface="Oracle Sans"/>
              </a:defRPr>
            </a:pPr>
            <a:r>
              <a:t>1</a:t>
            </a:r>
          </a:p>
        </p:txBody>
      </p:sp>
      <p:sp>
        <p:nvSpPr>
          <p:cNvPr id="8" name="TextBox 7"/>
          <p:cNvSpPr txBox="1"/>
          <p:nvPr/>
        </p:nvSpPr>
        <p:spPr>
          <a:xfrm>
            <a:off x="1143000" y="3794760"/>
            <a:ext cx="10241280" cy="457200"/>
          </a:xfrm>
          <a:prstGeom prst="rect">
            <a:avLst/>
          </a:prstGeom>
          <a:noFill/>
        </p:spPr>
        <p:txBody>
          <a:bodyPr wrap="square">
            <a:spAutoFit/>
          </a:bodyPr>
          <a:lstStyle/>
          <a:p>
            <a:pPr algn="l">
              <a:defRPr sz="1300" b="0" i="0">
                <a:solidFill>
                  <a:srgbClr val="FFFFFF"/>
                </a:solidFill>
                <a:latin typeface="Oracle Sans"/>
              </a:defRPr>
            </a:pPr>
            <a:r>
              <a:t>Board approval with TCO presentation — May 2026</a:t>
            </a:r>
          </a:p>
        </p:txBody>
      </p:sp>
      <p:sp>
        <p:nvSpPr>
          <p:cNvPr id="9" name="TextBox 8"/>
          <p:cNvSpPr txBox="1"/>
          <p:nvPr/>
        </p:nvSpPr>
        <p:spPr>
          <a:xfrm>
            <a:off x="731520" y="4343400"/>
            <a:ext cx="365760" cy="457200"/>
          </a:xfrm>
          <a:prstGeom prst="rect">
            <a:avLst/>
          </a:prstGeom>
          <a:noFill/>
        </p:spPr>
        <p:txBody>
          <a:bodyPr wrap="square">
            <a:spAutoFit/>
          </a:bodyPr>
          <a:lstStyle/>
          <a:p>
            <a:pPr algn="l">
              <a:defRPr sz="1300" b="1" i="0">
                <a:solidFill>
                  <a:srgbClr val="FACD62"/>
                </a:solidFill>
                <a:latin typeface="Oracle Sans"/>
              </a:defRPr>
            </a:pPr>
            <a:r>
              <a:t>2</a:t>
            </a:r>
          </a:p>
        </p:txBody>
      </p:sp>
      <p:sp>
        <p:nvSpPr>
          <p:cNvPr id="10" name="TextBox 9"/>
          <p:cNvSpPr txBox="1"/>
          <p:nvPr/>
        </p:nvSpPr>
        <p:spPr>
          <a:xfrm>
            <a:off x="1143000" y="4343400"/>
            <a:ext cx="10241280" cy="457200"/>
          </a:xfrm>
          <a:prstGeom prst="rect">
            <a:avLst/>
          </a:prstGeom>
          <a:noFill/>
        </p:spPr>
        <p:txBody>
          <a:bodyPr wrap="square">
            <a:spAutoFit/>
          </a:bodyPr>
          <a:lstStyle/>
          <a:p>
            <a:pPr algn="l">
              <a:defRPr sz="1300" b="0" i="0">
                <a:solidFill>
                  <a:srgbClr val="FFFFFF"/>
                </a:solidFill>
                <a:latin typeface="Oracle Sans"/>
              </a:defRPr>
            </a:pPr>
            <a:r>
              <a:t>Provision OCI tenancy + ExaCS in Queretaro — June 2026</a:t>
            </a:r>
          </a:p>
        </p:txBody>
      </p:sp>
      <p:sp>
        <p:nvSpPr>
          <p:cNvPr id="11" name="TextBox 10"/>
          <p:cNvSpPr txBox="1"/>
          <p:nvPr/>
        </p:nvSpPr>
        <p:spPr>
          <a:xfrm>
            <a:off x="731520" y="4892040"/>
            <a:ext cx="365760" cy="457200"/>
          </a:xfrm>
          <a:prstGeom prst="rect">
            <a:avLst/>
          </a:prstGeom>
          <a:noFill/>
        </p:spPr>
        <p:txBody>
          <a:bodyPr wrap="square">
            <a:spAutoFit/>
          </a:bodyPr>
          <a:lstStyle/>
          <a:p>
            <a:pPr algn="l">
              <a:defRPr sz="1300" b="1" i="0">
                <a:solidFill>
                  <a:srgbClr val="FACD62"/>
                </a:solidFill>
                <a:latin typeface="Oracle Sans"/>
              </a:defRPr>
            </a:pPr>
            <a:r>
              <a:t>3</a:t>
            </a:r>
          </a:p>
        </p:txBody>
      </p:sp>
      <p:sp>
        <p:nvSpPr>
          <p:cNvPr id="12" name="TextBox 11"/>
          <p:cNvSpPr txBox="1"/>
          <p:nvPr/>
        </p:nvSpPr>
        <p:spPr>
          <a:xfrm>
            <a:off x="1143000" y="4892040"/>
            <a:ext cx="10241280" cy="457200"/>
          </a:xfrm>
          <a:prstGeom prst="rect">
            <a:avLst/>
          </a:prstGeom>
          <a:noFill/>
        </p:spPr>
        <p:txBody>
          <a:bodyPr wrap="square">
            <a:spAutoFit/>
          </a:bodyPr>
          <a:lstStyle/>
          <a:p>
            <a:pPr algn="l">
              <a:defRPr sz="1300" b="0" i="0">
                <a:solidFill>
                  <a:srgbClr val="FFFFFF"/>
                </a:solidFill>
                <a:latin typeface="Oracle Sans"/>
              </a:defRPr>
            </a:pPr>
            <a:r>
              <a:t>Start FastConnect provisioning with partner — June 2026</a:t>
            </a:r>
          </a:p>
        </p:txBody>
      </p:sp>
      <p:sp>
        <p:nvSpPr>
          <p:cNvPr id="13" name="TextBox 12"/>
          <p:cNvSpPr txBox="1"/>
          <p:nvPr/>
        </p:nvSpPr>
        <p:spPr>
          <a:xfrm>
            <a:off x="731520" y="5440680"/>
            <a:ext cx="365760" cy="457200"/>
          </a:xfrm>
          <a:prstGeom prst="rect">
            <a:avLst/>
          </a:prstGeom>
          <a:noFill/>
        </p:spPr>
        <p:txBody>
          <a:bodyPr wrap="square">
            <a:spAutoFit/>
          </a:bodyPr>
          <a:lstStyle/>
          <a:p>
            <a:pPr algn="l">
              <a:defRPr sz="1300" b="1" i="0">
                <a:solidFill>
                  <a:srgbClr val="FACD62"/>
                </a:solidFill>
                <a:latin typeface="Oracle Sans"/>
              </a:defRPr>
            </a:pPr>
            <a:r>
              <a:t>4</a:t>
            </a:r>
          </a:p>
        </p:txBody>
      </p:sp>
      <p:sp>
        <p:nvSpPr>
          <p:cNvPr id="14" name="TextBox 13"/>
          <p:cNvSpPr txBox="1"/>
          <p:nvPr/>
        </p:nvSpPr>
        <p:spPr>
          <a:xfrm>
            <a:off x="1143000" y="5440680"/>
            <a:ext cx="10241280" cy="457200"/>
          </a:xfrm>
          <a:prstGeom prst="rect">
            <a:avLst/>
          </a:prstGeom>
          <a:noFill/>
        </p:spPr>
        <p:txBody>
          <a:bodyPr wrap="square">
            <a:spAutoFit/>
          </a:bodyPr>
          <a:lstStyle/>
          <a:p>
            <a:pPr algn="l">
              <a:defRPr sz="1300" b="0" i="0">
                <a:solidFill>
                  <a:srgbClr val="FFFFFF"/>
                </a:solidFill>
                <a:latin typeface="Oracle Sans"/>
              </a:defRPr>
            </a:pPr>
            <a:r>
              <a:t>EBS customization inventory and Pre-Prod testing — June 2026</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