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OCI Deal Accelerator</a:t>
            </a:r>
          </a:p>
        </p:txBody>
      </p:sp>
      <p:sp>
        <p:nvSpPr>
          <p:cNvPr id="3" name="Text Placeholder 2"/>
          <p:cNvSpPr>
            <a:spLocks noGrp="1"/>
          </p:cNvSpPr>
          <p:nvPr>
            <p:ph type="body" idx="33" sz="quarter"/>
          </p:nvPr>
        </p:nvSpPr>
        <p:spPr/>
        <p:txBody>
          <a:bodyPr/>
          <a:lstStyle/>
          <a:p/>
        </p:txBody>
      </p:sp>
      <p:sp>
        <p:nvSpPr>
          <p:cNvPr id="4" name="Text Placeholder 3"/>
          <p:cNvSpPr>
            <a:spLocks noGrp="1"/>
          </p:cNvSpPr>
          <p:nvPr>
            <p:ph type="body" idx="35" sz="quarter"/>
          </p:nvPr>
        </p:nvSpPr>
        <p:spPr/>
        <p:txBody>
          <a:bodyPr/>
          <a:lstStyle/>
          <a:p/>
        </p:txBody>
      </p:sp>
      <p:sp>
        <p:nvSpPr>
          <p:cNvPr id="5" name="Text Placeholder 4"/>
          <p:cNvSpPr>
            <a:spLocks noGrp="1"/>
          </p:cNvSpPr>
          <p:nvPr>
            <p:ph type="body" idx="34" sz="quarter"/>
          </p:nvPr>
        </p:nvSpPr>
        <p:spPr/>
        <p:txBody>
          <a:bodyPr/>
          <a:lstStyle/>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Self-Updating KB + Collaborative Field Intelligence</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AUTO-REFRESH — pricing stays current without manual intervention:</a:t>
            </a:r>
          </a:p>
          <a:p>
            <a:pPr algn="l">
              <a:spcAft>
                <a:spcPts val="600"/>
              </a:spcAft>
              <a:defRPr sz="1500" b="0" i="0">
                <a:solidFill>
                  <a:srgbClr val="312D2A"/>
                </a:solidFill>
                <a:latin typeface="Oracle Sans"/>
              </a:defRPr>
            </a:pPr>
            <a:r>
              <a:t>   python refresh_sku_catalog.py --refresh --diff   # updates 160+ SKUs from Oracle API</a:t>
            </a:r>
          </a:p>
          <a:p>
            <a:pPr algn="l">
              <a:spcAft>
                <a:spcPts val="600"/>
              </a:spcAft>
              <a:defRPr sz="1500" b="0" i="0">
                <a:solidFill>
                  <a:srgbClr val="312D2A"/>
                </a:solidFill>
                <a:latin typeface="Oracle Sans"/>
              </a:defRPr>
            </a:pPr>
            <a:r>
              <a:t>   python refresh_arch_catalog.py --whats-new       # crawls Architecture Center for new entries</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COLLABORATIVE — every SA contributes, everyone benefits:</a:t>
            </a:r>
          </a:p>
          <a:p>
            <a:pPr algn="l">
              <a:spcAft>
                <a:spcPts val="600"/>
              </a:spcAft>
              <a:defRPr sz="1500" b="0" i="0">
                <a:solidFill>
                  <a:srgbClr val="312D2A"/>
                </a:solidFill>
                <a:latin typeface="Oracle Sans"/>
              </a:defRPr>
            </a:pPr>
            <a:r>
              <a:t>   findings_cli.py add --product ExaCS --severity HIGH --summary '...'</a:t>
            </a:r>
          </a:p>
          <a:p>
            <a:pPr algn="l">
              <a:spcAft>
                <a:spcPts val="600"/>
              </a:spcAft>
              <a:defRPr sz="1500" b="0" i="0">
                <a:solidFill>
                  <a:srgbClr val="312D2A"/>
                </a:solidFill>
                <a:latin typeface="Oracle Sans"/>
              </a:defRPr>
            </a:pPr>
            <a:r>
              <a:t>   Each finding has: contributor, team, client, confidence, confirmations[]</a:t>
            </a:r>
          </a:p>
          <a:p>
            <a:pPr algn="l">
              <a:spcAft>
                <a:spcPts val="600"/>
              </a:spcAft>
              <a:defRPr sz="1500" b="0" i="0">
                <a:solidFill>
                  <a:srgbClr val="312D2A"/>
                </a:solidFill>
                <a:latin typeface="Oracle Sans"/>
              </a:defRPr>
            </a:pPr>
            <a:r>
              <a:t>   Other SAs can confirm: findings_cli.py confirm FF-202603-001 --name '...'</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GOVERNANCE — quality stays high as the KB grows:</a:t>
            </a:r>
          </a:p>
          <a:p>
            <a:pPr algn="l">
              <a:spcAft>
                <a:spcPts val="600"/>
              </a:spcAft>
              <a:defRPr sz="1500" b="0" i="0">
                <a:solidFill>
                  <a:srgbClr val="312D2A"/>
                </a:solidFill>
                <a:latin typeface="Oracle Sans"/>
              </a:defRPr>
            </a:pPr>
            <a:r>
              <a:t>   kb_cli.py health      # freshness dashboard: 63 files, stale detection</a:t>
            </a:r>
          </a:p>
          <a:p>
            <a:pPr algn="l">
              <a:spcAft>
                <a:spcPts val="600"/>
              </a:spcAft>
              <a:defRPr sz="1500" b="0" i="0">
                <a:solidFill>
                  <a:srgbClr val="312D2A"/>
                </a:solidFill>
                <a:latin typeface="Oracle Sans"/>
              </a:defRPr>
            </a:pPr>
            <a:r>
              <a:t>   kb_cli.py stats stale # reports files older than review cadence</a:t>
            </a:r>
          </a:p>
          <a:p>
            <a:pPr algn="l">
              <a:spcAft>
                <a:spcPts val="600"/>
              </a:spcAft>
              <a:defRPr sz="1500" b="0" i="0">
                <a:solidFill>
                  <a:srgbClr val="312D2A"/>
                </a:solidFill>
                <a:latin typeface="Oracle Sans"/>
              </a:defRPr>
            </a:pPr>
            <a:r>
              <a:t>   Every file has last_verified date + domain owner in kb-owners.yaml</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The KB compounds: every engagement makes the next one faster and better.</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MCP Server: Use It From Any Client — Zero Code Setup</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The skill also runs as an MCP (Model Context Protocol) server.</a:t>
            </a:r>
          </a:p>
          <a:p>
            <a:pPr algn="l">
              <a:spcAft>
                <a:spcPts val="600"/>
              </a:spcAft>
              <a:defRPr sz="1500" b="0" i="0">
                <a:solidFill>
                  <a:srgbClr val="312D2A"/>
                </a:solidFill>
                <a:latin typeface="Oracle Sans"/>
              </a:defRPr>
            </a:pPr>
            <a:r>
              <a:t>14 tools exposed over HTTP — same capabilities, no local repo needed.</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SUPPORTED CLIENTS — connect once, use forever:</a:t>
            </a:r>
          </a:p>
          <a:p>
            <a:pPr algn="l">
              <a:spcAft>
                <a:spcPts val="600"/>
              </a:spcAft>
              <a:defRPr sz="1500" b="0" i="0">
                <a:solidFill>
                  <a:srgbClr val="312D2A"/>
                </a:solidFill>
                <a:latin typeface="Oracle Sans"/>
              </a:defRPr>
            </a:pPr>
            <a:r>
              <a:t>   Claude Code / Claude Desktop (OAuth)  |  Cursor (OAuth)</a:t>
            </a:r>
          </a:p>
          <a:p>
            <a:pPr algn="l">
              <a:spcAft>
                <a:spcPts val="600"/>
              </a:spcAft>
              <a:defRPr sz="1500" b="0" i="0">
                <a:solidFill>
                  <a:srgbClr val="312D2A"/>
                </a:solidFill>
                <a:latin typeface="Oracle Sans"/>
              </a:defRPr>
            </a:pPr>
            <a:r>
              <a:t>   Codex - OpenAI (Bearer token)         |  Windsurf (SSE)</a:t>
            </a:r>
          </a:p>
          <a:p>
            <a:pPr algn="l">
              <a:spcAft>
                <a:spcPts val="600"/>
              </a:spcAft>
              <a:defRPr sz="1500" b="0" i="0">
                <a:solidFill>
                  <a:srgbClr val="312D2A"/>
                </a:solidFill>
                <a:latin typeface="Oracle Sans"/>
              </a:defRPr>
            </a:pPr>
            <a:r>
              <a:t>   Any MCP-compliant client</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SETUP — 1 command, done:</a:t>
            </a:r>
          </a:p>
          <a:p>
            <a:pPr algn="l">
              <a:spcAft>
                <a:spcPts val="600"/>
              </a:spcAft>
              <a:defRPr sz="1500" b="0" i="0">
                <a:solidFill>
                  <a:srgbClr val="312D2A"/>
                </a:solidFill>
                <a:latin typeface="Oracle Sans"/>
              </a:defRPr>
            </a:pPr>
            <a:r>
              <a:t>   claude mcp add --transport http oci-deal-accelerator \</a:t>
            </a:r>
          </a:p>
          <a:p>
            <a:pPr algn="l">
              <a:spcAft>
                <a:spcPts val="600"/>
              </a:spcAft>
              <a:defRPr sz="1500" b="0" i="0">
                <a:solidFill>
                  <a:srgbClr val="312D2A"/>
                </a:solidFill>
                <a:latin typeface="Oracle Sans"/>
              </a:defRPr>
            </a:pPr>
            <a:r>
              <a:t>       "https://mcp.tech-lad.com/deal-accelerator/mcp/"</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HOW IT WORKS:</a:t>
            </a:r>
          </a:p>
          <a:p>
            <a:pPr algn="l">
              <a:spcAft>
                <a:spcPts val="600"/>
              </a:spcAft>
              <a:defRPr sz="1500" b="0" i="0">
                <a:solidFill>
                  <a:srgbClr val="312D2A"/>
                </a:solidFill>
                <a:latin typeface="Oracle Sans"/>
              </a:defRPr>
            </a:pPr>
            <a:r>
              <a:t>   Your IDE / Claude  --&gt;  MCP Server (Docker)  --&gt;  KB + Tools + Generators</a:t>
            </a:r>
          </a:p>
          <a:p>
            <a:pPr algn="l">
              <a:spcAft>
                <a:spcPts val="600"/>
              </a:spcAft>
              <a:defRPr sz="1500" b="0" i="0">
                <a:solidFill>
                  <a:srgbClr val="312D2A"/>
                </a:solidFill>
                <a:latin typeface="Oracle Sans"/>
              </a:defRPr>
            </a:pPr>
            <a:r>
              <a:t>   You type a prompt  --&gt;  Server runs the tool  --&gt;  You get .pptx, .xlsx, .json</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Zero Python setup. Zero repo cloning. Zero dependency management.</a:t>
            </a:r>
          </a:p>
          <a:p>
            <a:pPr algn="l">
              <a:spcAft>
                <a:spcPts val="600"/>
              </a:spcAft>
              <a:defRPr sz="1500" b="0" i="0">
                <a:solidFill>
                  <a:srgbClr val="312D2A"/>
                </a:solidFill>
                <a:latin typeface="Oracle Sans"/>
              </a:defRPr>
            </a:pPr>
            <a:r>
              <a:t>The SA opens their IDE, connects to the MCP, and starts working.</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Key Takeaways</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85% time reduction: from 2-3 days to 2 hours per proposal</a:t>
            </a:r>
          </a:p>
          <a:p>
            <a:pPr algn="l">
              <a:spcAft>
                <a:spcPts val="600"/>
              </a:spcAft>
              <a:defRPr sz="1500" b="0" i="0">
                <a:solidFill>
                  <a:srgbClr val="312D2A"/>
                </a:solidFill>
                <a:latin typeface="Oracle Sans"/>
              </a:defRPr>
            </a:pPr>
            <a:r>
              <a:t>Higher quality: every proposal is WA-validated with 5-pillar scoring</a:t>
            </a:r>
          </a:p>
          <a:p>
            <a:pPr algn="l">
              <a:spcAft>
                <a:spcPts val="600"/>
              </a:spcAft>
              <a:defRPr sz="1500" b="0" i="0">
                <a:solidFill>
                  <a:srgbClr val="312D2A"/>
                </a:solidFill>
                <a:latin typeface="Oracle Sans"/>
              </a:defRPr>
            </a:pPr>
            <a:r>
              <a:t>The KB is the moat: field experience &gt; documentation &gt; AI hallucination</a:t>
            </a:r>
          </a:p>
          <a:p>
            <a:pPr algn="l">
              <a:spcAft>
                <a:spcPts val="600"/>
              </a:spcAft>
              <a:defRPr sz="1500" b="0" i="0">
                <a:solidFill>
                  <a:srgbClr val="312D2A"/>
                </a:solidFill>
                <a:latin typeface="Oracle Sans"/>
              </a:defRPr>
            </a:pPr>
            <a:r>
              <a:t>Self-updating: pricing + architectures refresh automatically</a:t>
            </a:r>
          </a:p>
          <a:p>
            <a:pPr algn="l">
              <a:spcAft>
                <a:spcPts val="600"/>
              </a:spcAft>
              <a:defRPr sz="1500" b="0" i="0">
                <a:solidFill>
                  <a:srgbClr val="312D2A"/>
                </a:solidFill>
                <a:latin typeface="Oracle Sans"/>
              </a:defRPr>
            </a:pPr>
            <a:r>
              <a:t>Collaborative: every SA's gotcha becomes everyone's advantage</a:t>
            </a:r>
          </a:p>
          <a:p>
            <a:pPr algn="l">
              <a:spcAft>
                <a:spcPts val="600"/>
              </a:spcAft>
              <a:defRPr sz="1500" b="0" i="0">
                <a:solidFill>
                  <a:srgbClr val="312D2A"/>
                </a:solidFill>
                <a:latin typeface="Oracle Sans"/>
              </a:defRPr>
            </a:pPr>
            <a:r>
              <a:t>MCP server: zero setup, use from any AI client (Claude, Codex, Cursor...)</a:t>
            </a:r>
          </a:p>
          <a:p>
            <a:pPr algn="l">
              <a:spcAft>
                <a:spcPts val="600"/>
              </a:spcAft>
              <a:defRPr sz="1500" b="0" i="0">
                <a:solidFill>
                  <a:srgbClr val="312D2A"/>
                </a:solidFill>
                <a:latin typeface="Oracle Sans"/>
              </a:defRPr>
            </a:pPr>
            <a:r>
              <a:t>Real deliverables: .pptx, .drawio, .pdf, .xlsx, BOM, AppCA — not chat summaries</a:t>
            </a:r>
          </a:p>
          <a:p>
            <a:pPr algn="l">
              <a:spcAft>
                <a:spcPts val="600"/>
              </a:spcAft>
              <a:defRPr sz="1500" b="0" i="0">
                <a:solidFill>
                  <a:srgbClr val="312D2A"/>
                </a:solidFill>
                <a:latin typeface="Oracle Sans"/>
              </a:defRPr>
            </a:pPr>
            <a:r>
              <a:t>SA stays in control: AI generates, architect reviews and refines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Get Started Right Now</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OPTION A — MCP Server (recommended, zero setup):</a:t>
            </a:r>
          </a:p>
          <a:p>
            <a:pPr algn="l">
              <a:spcAft>
                <a:spcPts val="600"/>
              </a:spcAft>
              <a:defRPr sz="1500" b="0" i="0">
                <a:solidFill>
                  <a:srgbClr val="312D2A"/>
                </a:solidFill>
                <a:latin typeface="Oracle Sans"/>
              </a:defRPr>
            </a:pPr>
            <a:r>
              <a:t>   claude mcp add --transport http oci-deal-accelerator \</a:t>
            </a:r>
          </a:p>
          <a:p>
            <a:pPr algn="l">
              <a:spcAft>
                <a:spcPts val="600"/>
              </a:spcAft>
              <a:defRPr sz="1500" b="0" i="0">
                <a:solidFill>
                  <a:srgbClr val="312D2A"/>
                </a:solidFill>
                <a:latin typeface="Oracle Sans"/>
              </a:defRPr>
            </a:pPr>
            <a:r>
              <a:t>       "https://mcp.tech-lad.com/deal-accelerator/mcp/"</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OPTION B — Clone the skill repo (full access to KB + tools):</a:t>
            </a:r>
          </a:p>
          <a:p>
            <a:pPr algn="l">
              <a:spcAft>
                <a:spcPts val="600"/>
              </a:spcAft>
              <a:defRPr sz="1500" b="0" i="0">
                <a:solidFill>
                  <a:srgbClr val="312D2A"/>
                </a:solidFill>
                <a:latin typeface="Oracle Sans"/>
              </a:defRPr>
            </a:pPr>
            <a:r>
              <a:t>   git clone https://github.com/Diegoecab/oci-deal-accelerator.git</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MCP Server repo (deploy your own instance):</a:t>
            </a:r>
          </a:p>
          <a:p>
            <a:pPr algn="l">
              <a:spcAft>
                <a:spcPts val="600"/>
              </a:spcAft>
              <a:defRPr sz="1500" b="0" i="0">
                <a:solidFill>
                  <a:srgbClr val="312D2A"/>
                </a:solidFill>
                <a:latin typeface="Oracle Sans"/>
              </a:defRPr>
            </a:pPr>
            <a:r>
              <a:t>   github.com/Diegoecab/arch-mcp-oracle</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GET_STARTED_LINK_PLACEHOLDER</a:t>
            </a:r>
          </a:p>
        </p:txBody>
      </p:sp>
      <p:sp>
        <p:nvSpPr>
          <p:cNvPr id="5" name="TextBox 4"/>
          <p:cNvSpPr txBox="1"/>
          <p:nvPr/>
        </p:nvSpPr>
        <p:spPr>
          <a:xfrm>
            <a:off x="457200" y="5943600"/>
            <a:ext cx="10972800" cy="457200"/>
          </a:xfrm>
          <a:prstGeom prst="rect">
            <a:avLst/>
          </a:prstGeom>
          <a:noFill/>
        </p:spPr>
        <p:txBody>
          <a:bodyPr wrap="square">
            <a:spAutoFit/>
          </a:bodyPr>
          <a:lstStyle/>
          <a:p>
            <a:pPr algn="l">
              <a:defRPr sz="1100" b="0" i="1">
                <a:solidFill>
                  <a:srgbClr val="6F6964"/>
                </a:solidFill>
                <a:latin typeface="Oracle Sans"/>
              </a:defRPr>
            </a:pPr>
            <a:r>
              <a:t>Scan the QR or visit the link above to get started in 30 seconds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OCI Deal Accelerator  |  github.com/Diegoecab/arch-mcp-oracle</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11-19h</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Before vs After: SA Workflow</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5303520" cy="4572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640080" y="1325880"/>
            <a:ext cx="4937760" cy="365760"/>
          </a:xfrm>
          <a:prstGeom prst="rect">
            <a:avLst/>
          </a:prstGeom>
          <a:noFill/>
        </p:spPr>
        <p:txBody>
          <a:bodyPr wrap="square">
            <a:spAutoFit/>
          </a:bodyPr>
          <a:lstStyle/>
          <a:p>
            <a:pPr algn="l">
              <a:defRPr sz="1400" b="1" i="0">
                <a:solidFill>
                  <a:srgbClr val="FFFFFF"/>
                </a:solidFill>
                <a:latin typeface="Oracle Sans"/>
              </a:defRPr>
            </a:pPr>
            <a:r>
              <a:t>BEFORE — Manual SA Workflow</a:t>
            </a:r>
          </a:p>
        </p:txBody>
      </p:sp>
      <p:sp>
        <p:nvSpPr>
          <p:cNvPr id="6" name="TextBox 5"/>
          <p:cNvSpPr txBox="1"/>
          <p:nvPr/>
        </p:nvSpPr>
        <p:spPr>
          <a:xfrm>
            <a:off x="64008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7" name="TextBox 6"/>
          <p:cNvSpPr txBox="1"/>
          <p:nvPr/>
        </p:nvSpPr>
        <p:spPr>
          <a:xfrm>
            <a:off x="420624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8" name="TextBox 7"/>
          <p:cNvSpPr txBox="1"/>
          <p:nvPr/>
        </p:nvSpPr>
        <p:spPr>
          <a:xfrm>
            <a:off x="640080" y="2148840"/>
            <a:ext cx="3474720" cy="292608"/>
          </a:xfrm>
          <a:prstGeom prst="rect">
            <a:avLst/>
          </a:prstGeom>
          <a:noFill/>
        </p:spPr>
        <p:txBody>
          <a:bodyPr wrap="square">
            <a:spAutoFit/>
          </a:bodyPr>
          <a:lstStyle/>
          <a:p>
            <a:pPr algn="l">
              <a:defRPr sz="1100" b="0" i="0">
                <a:solidFill>
                  <a:srgbClr val="312D2A"/>
                </a:solidFill>
                <a:latin typeface="Oracle Sans"/>
              </a:defRPr>
            </a:pPr>
            <a:r>
              <a:t>Research services + sizing</a:t>
            </a:r>
          </a:p>
        </p:txBody>
      </p:sp>
      <p:sp>
        <p:nvSpPr>
          <p:cNvPr id="9" name="TextBox 8"/>
          <p:cNvSpPr txBox="1"/>
          <p:nvPr/>
        </p:nvSpPr>
        <p:spPr>
          <a:xfrm>
            <a:off x="4206240" y="2148840"/>
            <a:ext cx="1371600" cy="292608"/>
          </a:xfrm>
          <a:prstGeom prst="rect">
            <a:avLst/>
          </a:prstGeom>
          <a:noFill/>
        </p:spPr>
        <p:txBody>
          <a:bodyPr wrap="square">
            <a:spAutoFit/>
          </a:bodyPr>
          <a:lstStyle/>
          <a:p>
            <a:pPr algn="r">
              <a:defRPr sz="1100" b="0" i="0">
                <a:solidFill>
                  <a:srgbClr val="312D2A"/>
                </a:solidFill>
                <a:latin typeface="Oracle Sans"/>
              </a:defRPr>
            </a:pPr>
            <a:r>
              <a:t>2-4h</a:t>
            </a:r>
          </a:p>
        </p:txBody>
      </p:sp>
      <p:sp>
        <p:nvSpPr>
          <p:cNvPr id="10" name="TextBox 9"/>
          <p:cNvSpPr txBox="1"/>
          <p:nvPr/>
        </p:nvSpPr>
        <p:spPr>
          <a:xfrm>
            <a:off x="640080" y="2468880"/>
            <a:ext cx="3474720" cy="292608"/>
          </a:xfrm>
          <a:prstGeom prst="rect">
            <a:avLst/>
          </a:prstGeom>
          <a:noFill/>
        </p:spPr>
        <p:txBody>
          <a:bodyPr wrap="square">
            <a:spAutoFit/>
          </a:bodyPr>
          <a:lstStyle/>
          <a:p>
            <a:pPr algn="l">
              <a:defRPr sz="1100" b="0" i="0">
                <a:solidFill>
                  <a:srgbClr val="312D2A"/>
                </a:solidFill>
                <a:latin typeface="Oracle Sans"/>
              </a:defRPr>
            </a:pPr>
            <a:r>
              <a:t>Build architecture diagram</a:t>
            </a:r>
          </a:p>
        </p:txBody>
      </p:sp>
      <p:sp>
        <p:nvSpPr>
          <p:cNvPr id="11" name="TextBox 10"/>
          <p:cNvSpPr txBox="1"/>
          <p:nvPr/>
        </p:nvSpPr>
        <p:spPr>
          <a:xfrm>
            <a:off x="4206240" y="246888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2" name="TextBox 11"/>
          <p:cNvSpPr txBox="1"/>
          <p:nvPr/>
        </p:nvSpPr>
        <p:spPr>
          <a:xfrm>
            <a:off x="640080" y="2788920"/>
            <a:ext cx="3474720" cy="292608"/>
          </a:xfrm>
          <a:prstGeom prst="rect">
            <a:avLst/>
          </a:prstGeom>
          <a:noFill/>
        </p:spPr>
        <p:txBody>
          <a:bodyPr wrap="square">
            <a:spAutoFit/>
          </a:bodyPr>
          <a:lstStyle/>
          <a:p>
            <a:pPr algn="l">
              <a:defRPr sz="1100" b="0" i="0">
                <a:solidFill>
                  <a:srgbClr val="312D2A"/>
                </a:solidFill>
                <a:latin typeface="Oracle Sans"/>
              </a:defRPr>
            </a:pPr>
            <a:r>
              <a:t>Write proposal deck</a:t>
            </a:r>
          </a:p>
        </p:txBody>
      </p:sp>
      <p:sp>
        <p:nvSpPr>
          <p:cNvPr id="13" name="TextBox 12"/>
          <p:cNvSpPr txBox="1"/>
          <p:nvPr/>
        </p:nvSpPr>
        <p:spPr>
          <a:xfrm>
            <a:off x="4206240" y="2788920"/>
            <a:ext cx="1371600" cy="292608"/>
          </a:xfrm>
          <a:prstGeom prst="rect">
            <a:avLst/>
          </a:prstGeom>
          <a:noFill/>
        </p:spPr>
        <p:txBody>
          <a:bodyPr wrap="square">
            <a:spAutoFit/>
          </a:bodyPr>
          <a:lstStyle/>
          <a:p>
            <a:pPr algn="r">
              <a:defRPr sz="1100" b="0" i="0">
                <a:solidFill>
                  <a:srgbClr val="312D2A"/>
                </a:solidFill>
                <a:latin typeface="Oracle Sans"/>
              </a:defRPr>
            </a:pPr>
            <a:r>
              <a:t>3-5h</a:t>
            </a:r>
          </a:p>
        </p:txBody>
      </p:sp>
      <p:sp>
        <p:nvSpPr>
          <p:cNvPr id="14" name="TextBox 13"/>
          <p:cNvSpPr txBox="1"/>
          <p:nvPr/>
        </p:nvSpPr>
        <p:spPr>
          <a:xfrm>
            <a:off x="64008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15" name="TextBox 14"/>
          <p:cNvSpPr txBox="1"/>
          <p:nvPr/>
        </p:nvSpPr>
        <p:spPr>
          <a:xfrm>
            <a:off x="4206240" y="310896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6" name="TextBox 15"/>
          <p:cNvSpPr txBox="1"/>
          <p:nvPr/>
        </p:nvSpPr>
        <p:spPr>
          <a:xfrm>
            <a:off x="640080" y="3429000"/>
            <a:ext cx="3474720" cy="292608"/>
          </a:xfrm>
          <a:prstGeom prst="rect">
            <a:avLst/>
          </a:prstGeom>
          <a:noFill/>
        </p:spPr>
        <p:txBody>
          <a:bodyPr wrap="square">
            <a:spAutoFit/>
          </a:bodyPr>
          <a:lstStyle/>
          <a:p>
            <a:pPr algn="l">
              <a:defRPr sz="1100" b="0" i="0">
                <a:solidFill>
                  <a:srgbClr val="312D2A"/>
                </a:solidFill>
                <a:latin typeface="Oracle Sans"/>
              </a:defRPr>
            </a:pPr>
            <a:r>
              <a:t>WA review (if time permits)</a:t>
            </a:r>
          </a:p>
        </p:txBody>
      </p:sp>
      <p:sp>
        <p:nvSpPr>
          <p:cNvPr id="17" name="TextBox 16"/>
          <p:cNvSpPr txBox="1"/>
          <p:nvPr/>
        </p:nvSpPr>
        <p:spPr>
          <a:xfrm>
            <a:off x="4206240" y="3429000"/>
            <a:ext cx="1371600" cy="292608"/>
          </a:xfrm>
          <a:prstGeom prst="rect">
            <a:avLst/>
          </a:prstGeom>
          <a:noFill/>
        </p:spPr>
        <p:txBody>
          <a:bodyPr wrap="square">
            <a:spAutoFit/>
          </a:bodyPr>
          <a:lstStyle/>
          <a:p>
            <a:pPr algn="r">
              <a:defRPr sz="1100" b="0" i="0">
                <a:solidFill>
                  <a:srgbClr val="312D2A"/>
                </a:solidFill>
                <a:latin typeface="Oracle Sans"/>
              </a:defRPr>
            </a:pPr>
            <a:r>
              <a:t>2-3h</a:t>
            </a:r>
          </a:p>
        </p:txBody>
      </p:sp>
      <p:sp>
        <p:nvSpPr>
          <p:cNvPr id="18" name="TextBox 17"/>
          <p:cNvSpPr txBox="1"/>
          <p:nvPr/>
        </p:nvSpPr>
        <p:spPr>
          <a:xfrm>
            <a:off x="640080" y="3749040"/>
            <a:ext cx="3474720" cy="292608"/>
          </a:xfrm>
          <a:prstGeom prst="rect">
            <a:avLst/>
          </a:prstGeom>
          <a:noFill/>
        </p:spPr>
        <p:txBody>
          <a:bodyPr wrap="square">
            <a:spAutoFit/>
          </a:bodyPr>
          <a:lstStyle/>
          <a:p>
            <a:pPr algn="l">
              <a:defRPr sz="1100" b="0" i="0">
                <a:solidFill>
                  <a:srgbClr val="312D2A"/>
                </a:solidFill>
                <a:latin typeface="Oracle Sans"/>
              </a:defRPr>
            </a:pPr>
            <a:r>
              <a:t>Internal review + revisions</a:t>
            </a:r>
          </a:p>
        </p:txBody>
      </p:sp>
      <p:sp>
        <p:nvSpPr>
          <p:cNvPr id="19" name="TextBox 18"/>
          <p:cNvSpPr txBox="1"/>
          <p:nvPr/>
        </p:nvSpPr>
        <p:spPr>
          <a:xfrm>
            <a:off x="4206240" y="374904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20" name="TextBox 19"/>
          <p:cNvSpPr txBox="1"/>
          <p:nvPr/>
        </p:nvSpPr>
        <p:spPr>
          <a:xfrm>
            <a:off x="640080" y="4069080"/>
            <a:ext cx="3474720" cy="292608"/>
          </a:xfrm>
          <a:prstGeom prst="rect">
            <a:avLst/>
          </a:prstGeom>
          <a:noFill/>
        </p:spPr>
        <p:txBody>
          <a:bodyPr wrap="square">
            <a:spAutoFit/>
          </a:bodyPr>
          <a:lstStyle/>
          <a:p>
            <a:pPr algn="l">
              <a:defRPr sz="1100" b="1" i="0">
                <a:solidFill>
                  <a:srgbClr val="C74634"/>
                </a:solidFill>
                <a:latin typeface="Oracle Sans"/>
              </a:defRPr>
            </a:pPr>
            <a:r>
              <a:t>TOTAL</a:t>
            </a:r>
          </a:p>
        </p:txBody>
      </p:sp>
      <p:sp>
        <p:nvSpPr>
          <p:cNvPr id="21" name="TextBox 20"/>
          <p:cNvSpPr txBox="1"/>
          <p:nvPr/>
        </p:nvSpPr>
        <p:spPr>
          <a:xfrm>
            <a:off x="4206240" y="4069080"/>
            <a:ext cx="1371600" cy="292608"/>
          </a:xfrm>
          <a:prstGeom prst="rect">
            <a:avLst/>
          </a:prstGeom>
          <a:noFill/>
        </p:spPr>
        <p:txBody>
          <a:bodyPr wrap="square">
            <a:spAutoFit/>
          </a:bodyPr>
          <a:lstStyle/>
          <a:p>
            <a:pPr algn="r">
              <a:defRPr sz="1100" b="1" i="0">
                <a:solidFill>
                  <a:srgbClr val="C74634"/>
                </a:solidFill>
                <a:latin typeface="Oracle Sans"/>
              </a:defRPr>
            </a:pPr>
            <a:r>
              <a:t>11-19 hours (2-3 days)</a:t>
            </a:r>
          </a:p>
        </p:txBody>
      </p:sp>
      <p:sp>
        <p:nvSpPr>
          <p:cNvPr id="22" name="Rectangle 21"/>
          <p:cNvSpPr/>
          <p:nvPr/>
        </p:nvSpPr>
        <p:spPr>
          <a:xfrm>
            <a:off x="6217920" y="1280160"/>
            <a:ext cx="5303520" cy="4572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6400800" y="1325880"/>
            <a:ext cx="4937760" cy="365760"/>
          </a:xfrm>
          <a:prstGeom prst="rect">
            <a:avLst/>
          </a:prstGeom>
          <a:noFill/>
        </p:spPr>
        <p:txBody>
          <a:bodyPr wrap="square">
            <a:spAutoFit/>
          </a:bodyPr>
          <a:lstStyle/>
          <a:p>
            <a:pPr algn="l">
              <a:defRPr sz="1400" b="1" i="0">
                <a:solidFill>
                  <a:srgbClr val="FFFFFF"/>
                </a:solidFill>
                <a:latin typeface="Oracle Sans"/>
              </a:defRPr>
            </a:pPr>
            <a:r>
              <a:t>AFTER — AI-Assisted Workflow</a:t>
            </a:r>
          </a:p>
        </p:txBody>
      </p:sp>
      <p:sp>
        <p:nvSpPr>
          <p:cNvPr id="24" name="TextBox 23"/>
          <p:cNvSpPr txBox="1"/>
          <p:nvPr/>
        </p:nvSpPr>
        <p:spPr>
          <a:xfrm>
            <a:off x="640080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25" name="TextBox 24"/>
          <p:cNvSpPr txBox="1"/>
          <p:nvPr/>
        </p:nvSpPr>
        <p:spPr>
          <a:xfrm>
            <a:off x="1005840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26" name="TextBox 25"/>
          <p:cNvSpPr txBox="1"/>
          <p:nvPr/>
        </p:nvSpPr>
        <p:spPr>
          <a:xfrm>
            <a:off x="6400800" y="2148840"/>
            <a:ext cx="3474720" cy="292608"/>
          </a:xfrm>
          <a:prstGeom prst="rect">
            <a:avLst/>
          </a:prstGeom>
          <a:noFill/>
        </p:spPr>
        <p:txBody>
          <a:bodyPr wrap="square">
            <a:spAutoFit/>
          </a:bodyPr>
          <a:lstStyle/>
          <a:p>
            <a:pPr algn="l">
              <a:defRPr sz="1100" b="0" i="0">
                <a:solidFill>
                  <a:srgbClr val="312D2A"/>
                </a:solidFill>
                <a:latin typeface="Oracle Sans"/>
              </a:defRPr>
            </a:pPr>
            <a:r>
              <a:t>Paste notes → Full proposal</a:t>
            </a:r>
          </a:p>
        </p:txBody>
      </p:sp>
      <p:sp>
        <p:nvSpPr>
          <p:cNvPr id="27" name="TextBox 26"/>
          <p:cNvSpPr txBox="1"/>
          <p:nvPr/>
        </p:nvSpPr>
        <p:spPr>
          <a:xfrm>
            <a:off x="10058400" y="2148840"/>
            <a:ext cx="1371600" cy="292608"/>
          </a:xfrm>
          <a:prstGeom prst="rect">
            <a:avLst/>
          </a:prstGeom>
          <a:noFill/>
        </p:spPr>
        <p:txBody>
          <a:bodyPr wrap="square">
            <a:spAutoFit/>
          </a:bodyPr>
          <a:lstStyle/>
          <a:p>
            <a:pPr algn="r">
              <a:defRPr sz="1100" b="0" i="0">
                <a:solidFill>
                  <a:srgbClr val="312D2A"/>
                </a:solidFill>
                <a:latin typeface="Oracle Sans"/>
              </a:defRPr>
            </a:pPr>
            <a:r>
              <a:t>3-5 min</a:t>
            </a:r>
          </a:p>
        </p:txBody>
      </p:sp>
      <p:sp>
        <p:nvSpPr>
          <p:cNvPr id="28" name="TextBox 27"/>
          <p:cNvSpPr txBox="1"/>
          <p:nvPr/>
        </p:nvSpPr>
        <p:spPr>
          <a:xfrm>
            <a:off x="6400800" y="2468880"/>
            <a:ext cx="3474720" cy="292608"/>
          </a:xfrm>
          <a:prstGeom prst="rect">
            <a:avLst/>
          </a:prstGeom>
          <a:noFill/>
        </p:spPr>
        <p:txBody>
          <a:bodyPr wrap="square">
            <a:spAutoFit/>
          </a:bodyPr>
          <a:lstStyle/>
          <a:p>
            <a:pPr algn="l">
              <a:defRPr sz="1100" b="0" i="0">
                <a:solidFill>
                  <a:srgbClr val="312D2A"/>
                </a:solidFill>
                <a:latin typeface="Oracle Sans"/>
              </a:defRPr>
            </a:pPr>
            <a:r>
              <a:t>Architecture diagram</a:t>
            </a:r>
          </a:p>
        </p:txBody>
      </p:sp>
      <p:sp>
        <p:nvSpPr>
          <p:cNvPr id="29" name="TextBox 28"/>
          <p:cNvSpPr txBox="1"/>
          <p:nvPr/>
        </p:nvSpPr>
        <p:spPr>
          <a:xfrm>
            <a:off x="10058400" y="246888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0" name="TextBox 29"/>
          <p:cNvSpPr txBox="1"/>
          <p:nvPr/>
        </p:nvSpPr>
        <p:spPr>
          <a:xfrm>
            <a:off x="6400800" y="2788920"/>
            <a:ext cx="3474720" cy="292608"/>
          </a:xfrm>
          <a:prstGeom prst="rect">
            <a:avLst/>
          </a:prstGeom>
          <a:noFill/>
        </p:spPr>
        <p:txBody>
          <a:bodyPr wrap="square">
            <a:spAutoFit/>
          </a:bodyPr>
          <a:lstStyle/>
          <a:p>
            <a:pPr algn="l">
              <a:defRPr sz="1100" b="0" i="0">
                <a:solidFill>
                  <a:srgbClr val="312D2A"/>
                </a:solidFill>
                <a:latin typeface="Oracle Sans"/>
              </a:defRPr>
            </a:pPr>
            <a:r>
              <a:t>Slide deck (18 slides)</a:t>
            </a:r>
          </a:p>
        </p:txBody>
      </p:sp>
      <p:sp>
        <p:nvSpPr>
          <p:cNvPr id="31" name="TextBox 30"/>
          <p:cNvSpPr txBox="1"/>
          <p:nvPr/>
        </p:nvSpPr>
        <p:spPr>
          <a:xfrm>
            <a:off x="10058400" y="278892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2" name="TextBox 31"/>
          <p:cNvSpPr txBox="1"/>
          <p:nvPr/>
        </p:nvSpPr>
        <p:spPr>
          <a:xfrm>
            <a:off x="640080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33" name="TextBox 32"/>
          <p:cNvSpPr txBox="1"/>
          <p:nvPr/>
        </p:nvSpPr>
        <p:spPr>
          <a:xfrm>
            <a:off x="10058400" y="310896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4" name="TextBox 33"/>
          <p:cNvSpPr txBox="1"/>
          <p:nvPr/>
        </p:nvSpPr>
        <p:spPr>
          <a:xfrm>
            <a:off x="6400800" y="3429000"/>
            <a:ext cx="3474720" cy="292608"/>
          </a:xfrm>
          <a:prstGeom prst="rect">
            <a:avLst/>
          </a:prstGeom>
          <a:noFill/>
        </p:spPr>
        <p:txBody>
          <a:bodyPr wrap="square">
            <a:spAutoFit/>
          </a:bodyPr>
          <a:lstStyle/>
          <a:p>
            <a:pPr algn="l">
              <a:defRPr sz="1100" b="0" i="0">
                <a:solidFill>
                  <a:srgbClr val="312D2A"/>
                </a:solidFill>
                <a:latin typeface="Oracle Sans"/>
              </a:defRPr>
            </a:pPr>
            <a:r>
              <a:t>WA review (5-pillar)</a:t>
            </a:r>
          </a:p>
        </p:txBody>
      </p:sp>
      <p:sp>
        <p:nvSpPr>
          <p:cNvPr id="35" name="TextBox 34"/>
          <p:cNvSpPr txBox="1"/>
          <p:nvPr/>
        </p:nvSpPr>
        <p:spPr>
          <a:xfrm>
            <a:off x="10058400" y="342900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6" name="TextBox 35"/>
          <p:cNvSpPr txBox="1"/>
          <p:nvPr/>
        </p:nvSpPr>
        <p:spPr>
          <a:xfrm>
            <a:off x="6400800" y="3749040"/>
            <a:ext cx="3474720" cy="292608"/>
          </a:xfrm>
          <a:prstGeom prst="rect">
            <a:avLst/>
          </a:prstGeom>
          <a:noFill/>
        </p:spPr>
        <p:txBody>
          <a:bodyPr wrap="square">
            <a:spAutoFit/>
          </a:bodyPr>
          <a:lstStyle/>
          <a:p>
            <a:pPr algn="l">
              <a:defRPr sz="1100" b="0" i="0">
                <a:solidFill>
                  <a:srgbClr val="312D2A"/>
                </a:solidFill>
                <a:latin typeface="Oracle Sans"/>
              </a:defRPr>
            </a:pPr>
            <a:r>
              <a:t>SA reviews AI output</a:t>
            </a:r>
          </a:p>
        </p:txBody>
      </p:sp>
      <p:sp>
        <p:nvSpPr>
          <p:cNvPr id="37" name="TextBox 36"/>
          <p:cNvSpPr txBox="1"/>
          <p:nvPr/>
        </p:nvSpPr>
        <p:spPr>
          <a:xfrm>
            <a:off x="10058400" y="3749040"/>
            <a:ext cx="1371600" cy="292608"/>
          </a:xfrm>
          <a:prstGeom prst="rect">
            <a:avLst/>
          </a:prstGeom>
          <a:noFill/>
        </p:spPr>
        <p:txBody>
          <a:bodyPr wrap="square">
            <a:spAutoFit/>
          </a:bodyPr>
          <a:lstStyle/>
          <a:p>
            <a:pPr algn="r">
              <a:defRPr sz="1100" b="0" i="0">
                <a:solidFill>
                  <a:srgbClr val="312D2A"/>
                </a:solidFill>
                <a:latin typeface="Oracle Sans"/>
              </a:defRPr>
            </a:pPr>
            <a:r>
              <a:t>30-60 min</a:t>
            </a:r>
          </a:p>
        </p:txBody>
      </p:sp>
      <p:sp>
        <p:nvSpPr>
          <p:cNvPr id="38" name="TextBox 37"/>
          <p:cNvSpPr txBox="1"/>
          <p:nvPr/>
        </p:nvSpPr>
        <p:spPr>
          <a:xfrm>
            <a:off x="6400800" y="4069080"/>
            <a:ext cx="3474720" cy="292608"/>
          </a:xfrm>
          <a:prstGeom prst="rect">
            <a:avLst/>
          </a:prstGeom>
          <a:noFill/>
        </p:spPr>
        <p:txBody>
          <a:bodyPr wrap="square">
            <a:spAutoFit/>
          </a:bodyPr>
          <a:lstStyle/>
          <a:p>
            <a:pPr algn="l">
              <a:defRPr sz="1100" b="1" i="0">
                <a:solidFill>
                  <a:srgbClr val="2B6242"/>
                </a:solidFill>
                <a:latin typeface="Oracle Sans"/>
              </a:defRPr>
            </a:pPr>
            <a:r>
              <a:t>TOTAL</a:t>
            </a:r>
          </a:p>
        </p:txBody>
      </p:sp>
      <p:sp>
        <p:nvSpPr>
          <p:cNvPr id="39" name="TextBox 38"/>
          <p:cNvSpPr txBox="1"/>
          <p:nvPr/>
        </p:nvSpPr>
        <p:spPr>
          <a:xfrm>
            <a:off x="10058400" y="4069080"/>
            <a:ext cx="1371600" cy="292608"/>
          </a:xfrm>
          <a:prstGeom prst="rect">
            <a:avLst/>
          </a:prstGeom>
          <a:noFill/>
        </p:spPr>
        <p:txBody>
          <a:bodyPr wrap="square">
            <a:spAutoFit/>
          </a:bodyPr>
          <a:lstStyle/>
          <a:p>
            <a:pPr algn="r">
              <a:defRPr sz="1100" b="1" i="0">
                <a:solidFill>
                  <a:srgbClr val="2B6242"/>
                </a:solidFill>
                <a:latin typeface="Oracle Sans"/>
              </a:defRPr>
            </a:pPr>
            <a:r>
              <a:t>1.5-2 hours (same day)</a:t>
            </a:r>
          </a:p>
        </p:txBody>
      </p:sp>
      <p:sp>
        <p:nvSpPr>
          <p:cNvPr id="40" name="Rectangle 39"/>
          <p:cNvSpPr/>
          <p:nvPr/>
        </p:nvSpPr>
        <p:spPr>
          <a:xfrm>
            <a:off x="3200400" y="4846320"/>
            <a:ext cx="5760720" cy="6400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1" name="TextBox 40"/>
          <p:cNvSpPr txBox="1"/>
          <p:nvPr/>
        </p:nvSpPr>
        <p:spPr>
          <a:xfrm>
            <a:off x="3291840" y="4892040"/>
            <a:ext cx="5577840" cy="548640"/>
          </a:xfrm>
          <a:prstGeom prst="rect">
            <a:avLst/>
          </a:prstGeom>
          <a:noFill/>
        </p:spPr>
        <p:txBody>
          <a:bodyPr wrap="square">
            <a:spAutoFit/>
          </a:bodyPr>
          <a:lstStyle/>
          <a:p>
            <a:pPr algn="ctr">
              <a:defRPr sz="1400" b="1" i="0">
                <a:solidFill>
                  <a:srgbClr val="FFFFFF"/>
                </a:solidFill>
                <a:latin typeface="Oracle Sans"/>
              </a:defRPr>
            </a:pPr>
            <a:r>
              <a:t>85% time reduction  |  Same day delivery  |  Higher quality (WA-validated)</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"Can't I Just Ask ChatGPT to Make Me a Deck?"</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234440"/>
          <a:ext cx="11247120" cy="4572000"/>
        </p:xfrm>
        <a:graphic>
          <a:graphicData uri="http://schemas.openxmlformats.org/drawingml/2006/table">
            <a:tbl>
              <a:tblPr firstRow="1" bandRow="1">
                <a:tableStyleId>{5C22544A-7EE6-4342-B048-85BDC9FD1C3A}</a:tableStyleId>
              </a:tblPr>
              <a:tblGrid>
                <a:gridCol w="2560320"/>
                <a:gridCol w="4343400"/>
                <a:gridCol w="4343400"/>
              </a:tblGrid>
              <a:tr h="508000">
                <a:tc>
                  <a:txBody>
                    <a:bodyPr/>
                    <a:lstStyle/>
                    <a:p>
                      <a:pPr algn="ctr">
                        <a:defRPr sz="1000" b="1">
                          <a:solidFill>
                            <a:srgbClr val="FFFFFF"/>
                          </a:solidFill>
                          <a:latin typeface="Oracle Sans"/>
                        </a:defRPr>
                      </a:pPr>
                    </a:p>
                  </a:txBody>
                  <a:tcPr anchor="ctr">
                    <a:solidFill>
                      <a:srgbClr val="2C5967"/>
                    </a:solidFill>
                  </a:tcPr>
                </a:tc>
                <a:tc>
                  <a:txBody>
                    <a:bodyPr/>
                    <a:lstStyle/>
                    <a:p>
                      <a:pPr algn="ctr">
                        <a:defRPr sz="1000" b="1">
                          <a:solidFill>
                            <a:srgbClr val="FFFFFF"/>
                          </a:solidFill>
                          <a:latin typeface="Oracle Sans"/>
                        </a:defRPr>
                      </a:pPr>
                      <a:r>
                        <a:t>Generic LLM (ChatGPT, etc.)</a:t>
                      </a:r>
                    </a:p>
                  </a:txBody>
                  <a:tcPr anchor="ctr">
                    <a:solidFill>
                      <a:srgbClr val="C74634"/>
                    </a:solidFill>
                  </a:tcPr>
                </a:tc>
                <a:tc>
                  <a:txBody>
                    <a:bodyPr/>
                    <a:lstStyle/>
                    <a:p>
                      <a:pPr algn="ctr">
                        <a:defRPr sz="1000" b="1">
                          <a:solidFill>
                            <a:srgbClr val="FFFFFF"/>
                          </a:solidFill>
                          <a:latin typeface="Oracle Sans"/>
                        </a:defRPr>
                      </a:pPr>
                      <a:r>
                        <a:t>OCI Deal Accelerator</a:t>
                      </a:r>
                    </a:p>
                  </a:txBody>
                  <a:tcPr anchor="ctr">
                    <a:solidFill>
                      <a:srgbClr val="2B6242"/>
                    </a:solidFill>
                  </a:tcPr>
                </a:tc>
              </a:tr>
              <a:tr h="508000">
                <a:tc>
                  <a:txBody>
                    <a:bodyPr/>
                    <a:lstStyle/>
                    <a:p>
                      <a:pPr algn="l">
                        <a:defRPr sz="1000" b="1">
                          <a:solidFill>
                            <a:srgbClr val="312D2A"/>
                          </a:solidFill>
                          <a:latin typeface="Oracle Sans"/>
                        </a:defRPr>
                      </a:pPr>
                      <a:r>
                        <a:t>Pricing</a:t>
                      </a:r>
                    </a:p>
                  </a:txBody>
                  <a:tcPr anchor="ctr"/>
                </a:tc>
                <a:tc>
                  <a:txBody>
                    <a:bodyPr/>
                    <a:lstStyle/>
                    <a:p>
                      <a:pPr algn="l">
                        <a:defRPr sz="900" b="0">
                          <a:solidFill>
                            <a:srgbClr val="312D2A"/>
                          </a:solidFill>
                          <a:latin typeface="Oracle Sans"/>
                        </a:defRPr>
                      </a:pPr>
                      <a:r>
                        <a:t>Training data from 2024. Invents SKUs. No discount calc. Can't generate a BOM.</a:t>
                      </a:r>
                    </a:p>
                  </a:txBody>
                  <a:tcPr anchor="ctr"/>
                </a:tc>
                <a:tc>
                  <a:txBody>
                    <a:bodyPr/>
                    <a:lstStyle/>
                    <a:p>
                      <a:pPr algn="l">
                        <a:defRPr sz="900" b="0">
                          <a:solidFill>
                            <a:srgbClr val="312D2A"/>
                          </a:solidFill>
                          <a:latin typeface="Oracle Sans"/>
                        </a:defRPr>
                      </a:pPr>
                      <a:r>
                        <a:t>160+ SKUs auto-refreshed from Oracle API. Real PAYG/BYOL. BOM + AppCA export.</a:t>
                      </a:r>
                    </a:p>
                  </a:txBody>
                  <a:tcPr anchor="ctr"/>
                </a:tc>
              </a:tr>
              <a:tr h="508000">
                <a:tc>
                  <a:txBody>
                    <a:bodyPr/>
                    <a:lstStyle/>
                    <a:p>
                      <a:pPr algn="l">
                        <a:defRPr sz="1000" b="1">
                          <a:solidFill>
                            <a:srgbClr val="312D2A"/>
                          </a:solidFill>
                          <a:latin typeface="Oracle Sans"/>
                        </a:defRPr>
                      </a:pPr>
                      <a:r>
                        <a:t>Architecture</a:t>
                      </a:r>
                    </a:p>
                  </a:txBody>
                  <a:tcPr anchor="ctr">
                    <a:solidFill>
                      <a:srgbClr val="F5F4F2"/>
                    </a:solidFill>
                  </a:tcPr>
                </a:tc>
                <a:tc>
                  <a:txBody>
                    <a:bodyPr/>
                    <a:lstStyle/>
                    <a:p>
                      <a:pPr algn="l">
                        <a:defRPr sz="900" b="0">
                          <a:solidFill>
                            <a:srgbClr val="312D2A"/>
                          </a:solidFill>
                          <a:latin typeface="Oracle Sans"/>
                        </a:defRPr>
                      </a:pPr>
                      <a:r>
                        <a:t>Generic diagrams. Suggests services that don't exist or don't apply.</a:t>
                      </a:r>
                    </a:p>
                  </a:txBody>
                  <a:tcPr anchor="ctr">
                    <a:solidFill>
                      <a:srgbClr val="F5F4F2"/>
                    </a:solidFill>
                  </a:tcPr>
                </a:tc>
                <a:tc>
                  <a:txBody>
                    <a:bodyPr/>
                    <a:lstStyle/>
                    <a:p>
                      <a:pPr algn="l">
                        <a:defRPr sz="900" b="0">
                          <a:solidFill>
                            <a:srgbClr val="312D2A"/>
                          </a:solidFill>
                          <a:latin typeface="Oracle Sans"/>
                        </a:defRPr>
                      </a:pPr>
                      <a:r>
                        <a:t>Patterns from real deployments. Knows ExaCS needs 3+ storage for IORM.</a:t>
                      </a:r>
                    </a:p>
                  </a:txBody>
                  <a:tcPr anchor="ctr">
                    <a:solidFill>
                      <a:srgbClr val="F5F4F2"/>
                    </a:solidFill>
                  </a:tcPr>
                </a:tc>
              </a:tr>
              <a:tr h="508000">
                <a:tc>
                  <a:txBody>
                    <a:bodyPr/>
                    <a:lstStyle/>
                    <a:p>
                      <a:pPr algn="l">
                        <a:defRPr sz="1000" b="1">
                          <a:solidFill>
                            <a:srgbClr val="312D2A"/>
                          </a:solidFill>
                          <a:latin typeface="Oracle Sans"/>
                        </a:defRPr>
                      </a:pPr>
                      <a:r>
                        <a:t>Field gotchas</a:t>
                      </a:r>
                    </a:p>
                  </a:txBody>
                  <a:tcPr anchor="ctr"/>
                </a:tc>
                <a:tc>
                  <a:txBody>
                    <a:bodyPr/>
                    <a:lstStyle/>
                    <a:p>
                      <a:pPr algn="l">
                        <a:defRPr sz="900" b="0">
                          <a:solidFill>
                            <a:srgbClr val="312D2A"/>
                          </a:solidFill>
                          <a:latin typeface="Oracle Sans"/>
                        </a:defRPr>
                      </a:pPr>
                      <a:r>
                        <a:t>Doesn't know DEP takes 3 weeks to provision, or that ADG must be disabled first.</a:t>
                      </a:r>
                    </a:p>
                  </a:txBody>
                  <a:tcPr anchor="ctr"/>
                </a:tc>
                <a:tc>
                  <a:txBody>
                    <a:bodyPr/>
                    <a:lstStyle/>
                    <a:p>
                      <a:pPr algn="l">
                        <a:defRPr sz="900" b="0">
                          <a:solidFill>
                            <a:srgbClr val="312D2A"/>
                          </a:solidFill>
                          <a:latin typeface="Oracle Sans"/>
                        </a:defRPr>
                      </a:pPr>
                      <a:r>
                        <a:t>8+ validated findings from real engagements, with workarounds and SR refs.</a:t>
                      </a:r>
                    </a:p>
                  </a:txBody>
                  <a:tcPr anchor="ctr"/>
                </a:tc>
              </a:tr>
              <a:tr h="508000">
                <a:tc>
                  <a:txBody>
                    <a:bodyPr/>
                    <a:lstStyle/>
                    <a:p>
                      <a:pPr algn="l">
                        <a:defRPr sz="1000" b="1">
                          <a:solidFill>
                            <a:srgbClr val="312D2A"/>
                          </a:solidFill>
                          <a:latin typeface="Oracle Sans"/>
                        </a:defRPr>
                      </a:pPr>
                      <a:r>
                        <a:t>Competitive</a:t>
                      </a:r>
                    </a:p>
                  </a:txBody>
                  <a:tcPr anchor="ctr">
                    <a:solidFill>
                      <a:srgbClr val="F5F4F2"/>
                    </a:solidFill>
                  </a:tcPr>
                </a:tc>
                <a:tc>
                  <a:txBody>
                    <a:bodyPr/>
                    <a:lstStyle/>
                    <a:p>
                      <a:pPr algn="l">
                        <a:defRPr sz="900" b="0">
                          <a:solidFill>
                            <a:srgbClr val="312D2A"/>
                          </a:solidFill>
                          <a:latin typeface="Oracle Sans"/>
                        </a:defRPr>
                      </a:pPr>
                      <a:r>
                        <a:t>Tends to be either biased or generic. No real cost comparison data.</a:t>
                      </a:r>
                    </a:p>
                  </a:txBody>
                  <a:tcPr anchor="ctr">
                    <a:solidFill>
                      <a:srgbClr val="F5F4F2"/>
                    </a:solidFill>
                  </a:tcPr>
                </a:tc>
                <a:tc>
                  <a:txBody>
                    <a:bodyPr/>
                    <a:lstStyle/>
                    <a:p>
                      <a:pPr algn="l">
                        <a:defRPr sz="900" b="0">
                          <a:solidFill>
                            <a:srgbClr val="312D2A"/>
                          </a:solidFill>
                          <a:latin typeface="Oracle Sans"/>
                        </a:defRPr>
                      </a:pPr>
                      <a:r>
                        <a:t>Honest pros/cons per service. BYOL 50-75% cheaper data. Knows where AWS wins.</a:t>
                      </a:r>
                    </a:p>
                  </a:txBody>
                  <a:tcPr anchor="ctr">
                    <a:solidFill>
                      <a:srgbClr val="F5F4F2"/>
                    </a:solidFill>
                  </a:tcPr>
                </a:tc>
              </a:tr>
              <a:tr h="508000">
                <a:tc>
                  <a:txBody>
                    <a:bodyPr/>
                    <a:lstStyle/>
                    <a:p>
                      <a:pPr algn="l">
                        <a:defRPr sz="1000" b="1">
                          <a:solidFill>
                            <a:srgbClr val="312D2A"/>
                          </a:solidFill>
                          <a:latin typeface="Oracle Sans"/>
                        </a:defRPr>
                      </a:pPr>
                      <a:r>
                        <a:t>WA validation</a:t>
                      </a:r>
                    </a:p>
                  </a:txBody>
                  <a:tcPr anchor="ctr"/>
                </a:tc>
                <a:tc>
                  <a:txBody>
                    <a:bodyPr/>
                    <a:lstStyle/>
                    <a:p>
                      <a:pPr algn="l">
                        <a:defRPr sz="900" b="0">
                          <a:solidFill>
                            <a:srgbClr val="312D2A"/>
                          </a:solidFill>
                          <a:latin typeface="Oracle Sans"/>
                        </a:defRPr>
                      </a:pPr>
                      <a:r>
                        <a:t>Gives generic 'best practices' list. No scoring, no gap analysis.</a:t>
                      </a:r>
                    </a:p>
                  </a:txBody>
                  <a:tcPr anchor="ctr"/>
                </a:tc>
                <a:tc>
                  <a:txBody>
                    <a:bodyPr/>
                    <a:lstStyle/>
                    <a:p>
                      <a:pPr algn="l">
                        <a:defRPr sz="900" b="0">
                          <a:solidFill>
                            <a:srgbClr val="312D2A"/>
                          </a:solidFill>
                          <a:latin typeface="Oracle Sans"/>
                        </a:defRPr>
                      </a:pPr>
                      <a:r>
                        <a:t>80+ checks across 5 pillars. Automated scoring. Actionable gap report.</a:t>
                      </a:r>
                    </a:p>
                  </a:txBody>
                  <a:tcPr anchor="ctr"/>
                </a:tc>
              </a:tr>
              <a:tr h="508000">
                <a:tc>
                  <a:txBody>
                    <a:bodyPr/>
                    <a:lstStyle/>
                    <a:p>
                      <a:pPr algn="l">
                        <a:defRPr sz="1000" b="1">
                          <a:solidFill>
                            <a:srgbClr val="312D2A"/>
                          </a:solidFill>
                          <a:latin typeface="Oracle Sans"/>
                        </a:defRPr>
                      </a:pPr>
                      <a:r>
                        <a:t>Compliance</a:t>
                      </a:r>
                    </a:p>
                  </a:txBody>
                  <a:tcPr anchor="ctr">
                    <a:solidFill>
                      <a:srgbClr val="F5F4F2"/>
                    </a:solidFill>
                  </a:tcPr>
                </a:tc>
                <a:tc>
                  <a:txBody>
                    <a:bodyPr/>
                    <a:lstStyle/>
                    <a:p>
                      <a:pPr algn="l">
                        <a:defRPr sz="900" b="0">
                          <a:solidFill>
                            <a:srgbClr val="312D2A"/>
                          </a:solidFill>
                          <a:latin typeface="Oracle Sans"/>
                        </a:defRPr>
                      </a:pPr>
                      <a:r>
                        <a:t>Generic SOX/PCI advice. Doesn't know OCI-specific controls.</a:t>
                      </a:r>
                    </a:p>
                  </a:txBody>
                  <a:tcPr anchor="ctr">
                    <a:solidFill>
                      <a:srgbClr val="F5F4F2"/>
                    </a:solidFill>
                  </a:tcPr>
                </a:tc>
                <a:tc>
                  <a:txBody>
                    <a:bodyPr/>
                    <a:lstStyle/>
                    <a:p>
                      <a:pPr algn="l">
                        <a:defRPr sz="900" b="0">
                          <a:solidFill>
                            <a:srgbClr val="312D2A"/>
                          </a:solidFill>
                          <a:latin typeface="Oracle Sans"/>
                        </a:defRPr>
                      </a:pPr>
                      <a:r>
                        <a:t>OCI Vault for TDE, Unified Auditing, compartment isolation — mapped to frameworks.</a:t>
                      </a:r>
                    </a:p>
                  </a:txBody>
                  <a:tcPr anchor="ctr">
                    <a:solidFill>
                      <a:srgbClr val="F5F4F2"/>
                    </a:solidFill>
                  </a:tcPr>
                </a:tc>
              </a:tr>
              <a:tr h="508000">
                <a:tc>
                  <a:txBody>
                    <a:bodyPr/>
                    <a:lstStyle/>
                    <a:p>
                      <a:pPr algn="l">
                        <a:defRPr sz="1000" b="1">
                          <a:solidFill>
                            <a:srgbClr val="312D2A"/>
                          </a:solidFill>
                          <a:latin typeface="Oracle Sans"/>
                        </a:defRPr>
                      </a:pPr>
                      <a:r>
                        <a:t>Output format</a:t>
                      </a:r>
                    </a:p>
                  </a:txBody>
                  <a:tcPr anchor="ctr"/>
                </a:tc>
                <a:tc>
                  <a:txBody>
                    <a:bodyPr/>
                    <a:lstStyle/>
                    <a:p>
                      <a:pPr algn="l">
                        <a:defRPr sz="900" b="0">
                          <a:solidFill>
                            <a:srgbClr val="312D2A"/>
                          </a:solidFill>
                          <a:latin typeface="Oracle Sans"/>
                        </a:defRPr>
                      </a:pPr>
                      <a:r>
                        <a:t>Markdown or basic text. Manual copy-paste to slides.</a:t>
                      </a:r>
                    </a:p>
                  </a:txBody>
                  <a:tcPr anchor="ctr"/>
                </a:tc>
                <a:tc>
                  <a:txBody>
                    <a:bodyPr/>
                    <a:lstStyle/>
                    <a:p>
                      <a:pPr algn="l">
                        <a:defRPr sz="900" b="0">
                          <a:solidFill>
                            <a:srgbClr val="312D2A"/>
                          </a:solidFill>
                          <a:latin typeface="Oracle Sans"/>
                        </a:defRPr>
                      </a:pPr>
                      <a:r>
                        <a:t>Oracle FY26 .pptx template, .drawio, branded .pdf, .xlsx — ready to present.</a:t>
                      </a:r>
                    </a:p>
                  </a:txBody>
                  <a:tcPr anchor="ctr"/>
                </a:tc>
              </a:tr>
              <a:tr h="508000">
                <a:tc>
                  <a:txBody>
                    <a:bodyPr/>
                    <a:lstStyle/>
                    <a:p>
                      <a:pPr algn="l">
                        <a:defRPr sz="1000" b="1">
                          <a:solidFill>
                            <a:srgbClr val="312D2A"/>
                          </a:solidFill>
                          <a:latin typeface="Oracle Sans"/>
                        </a:defRPr>
                      </a:pPr>
                      <a:r>
                        <a:t>Improves over time</a:t>
                      </a:r>
                    </a:p>
                  </a:txBody>
                  <a:tcPr anchor="ctr">
                    <a:solidFill>
                      <a:srgbClr val="F5F4F2"/>
                    </a:solidFill>
                  </a:tcPr>
                </a:tc>
                <a:tc>
                  <a:txBody>
                    <a:bodyPr/>
                    <a:lstStyle/>
                    <a:p>
                      <a:pPr algn="l">
                        <a:defRPr sz="900" b="0">
                          <a:solidFill>
                            <a:srgbClr val="312D2A"/>
                          </a:solidFill>
                          <a:latin typeface="Oracle Sans"/>
                        </a:defRPr>
                      </a:pPr>
                      <a:r>
                        <a:t>Frozen at training cutoff. Learns nothing from your engagements.</a:t>
                      </a:r>
                    </a:p>
                  </a:txBody>
                  <a:tcPr anchor="ctr">
                    <a:solidFill>
                      <a:srgbClr val="F5F4F2"/>
                    </a:solidFill>
                  </a:tcPr>
                </a:tc>
                <a:tc>
                  <a:txBody>
                    <a:bodyPr/>
                    <a:lstStyle/>
                    <a:p>
                      <a:pPr algn="l">
                        <a:defRPr sz="900" b="0">
                          <a:solidFill>
                            <a:srgbClr val="312D2A"/>
                          </a:solidFill>
                          <a:latin typeface="Oracle Sans"/>
                        </a:defRPr>
                      </a:pPr>
                      <a:r>
                        <a:t>Every SA adds findings. Pricing refreshes. KB compounds with every deal.</a:t>
                      </a:r>
                    </a:p>
                  </a:txBody>
                  <a:tcPr anchor="ctr">
                    <a:solidFill>
                      <a:srgbClr val="F5F4F2"/>
                    </a:solidFill>
                  </a:tcPr>
                </a:tc>
              </a:tr>
            </a:tbl>
          </a:graphicData>
        </a:graphic>
      </p:graphicFrame>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OCI Deal Accelerator — What Is It?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An AI skill (system prompt + knowledge base + tools) for any LLM with tool-use and 100K+ context</a:t>
            </a:r>
          </a:p>
          <a:p>
            <a:pPr algn="l">
              <a:spcAft>
                <a:spcPts val="600"/>
              </a:spcAft>
              <a:defRPr sz="1500" b="0" i="0">
                <a:solidFill>
                  <a:srgbClr val="312D2A"/>
                </a:solidFill>
                <a:latin typeface="Oracle Sans"/>
              </a:defRPr>
            </a:pPr>
            <a:r>
              <a:t>Works on Claude, Codex, GPT, Gemini — any model that can read files + run Python</a:t>
            </a:r>
          </a:p>
          <a:p>
            <a:pPr algn="l">
              <a:spcAft>
                <a:spcPts val="600"/>
              </a:spcAft>
              <a:defRPr sz="1500" b="0" i="0">
                <a:solidFill>
                  <a:srgbClr val="312D2A"/>
                </a:solidFill>
                <a:latin typeface="Oracle Sans"/>
              </a:defRPr>
            </a:pPr>
            <a:r>
              <a:t>The LLM is the engine. The KB + tools are the fuel. The SA is the driver.</a:t>
            </a:r>
          </a:p>
          <a:p>
            <a:pPr algn="l">
              <a:spcAft>
                <a:spcPts val="600"/>
              </a:spcAft>
              <a:defRPr sz="1500" b="0" i="0">
                <a:solidFill>
                  <a:srgbClr val="312D2A"/>
                </a:solidFill>
                <a:latin typeface="Oracle Sans"/>
              </a:defRPr>
            </a:pPr>
            <a:r>
              <a:t>Aligned with ECAL framework: Define &gt; Design &gt; Deliver</a:t>
            </a:r>
          </a:p>
          <a:p>
            <a:pPr algn="l">
              <a:spcAft>
                <a:spcPts val="600"/>
              </a:spcAft>
              <a:defRPr sz="1500" b="0" i="0">
                <a:solidFill>
                  <a:srgbClr val="312D2A"/>
                </a:solidFill>
                <a:latin typeface="Oracle Sans"/>
              </a:defRPr>
            </a:pPr>
            <a:r>
              <a:t>7 Python generators: .pptx, .drawio, .pdf, .xlsx, WA scorecard, BOM, AppCA</a:t>
            </a:r>
          </a:p>
          <a:p>
            <a:pPr algn="l">
              <a:spcAft>
                <a:spcPts val="600"/>
              </a:spcAft>
              <a:defRPr sz="1500" b="0" i="0">
                <a:solidFill>
                  <a:srgbClr val="312D2A"/>
                </a:solidFill>
                <a:latin typeface="Oracle Sans"/>
              </a:defRPr>
            </a:pPr>
            <a:r>
              <a:t>14 capabilities accessible via natural language — not a chatbot, a domain-specific SA tool</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Live Demo: 14 Capabilities</a:t>
            </a:r>
          </a:p>
        </p:txBody>
      </p:sp>
      <p:sp>
        <p:nvSpPr>
          <p:cNvPr id="3" name="Text Placeholder 2"/>
          <p:cNvSpPr>
            <a:spLocks noGrp="1"/>
          </p:cNvSpPr>
          <p:nvPr>
            <p:ph type="body" idx="33" sz="quarter"/>
          </p:nvPr>
        </p:nvSpPr>
        <p:spPr/>
        <p:txBody>
          <a:bodyPr/>
          <a:lstStyle/>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Design, Validate &amp; Compare (Options 1-7)</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1</a:t>
                      </a:r>
                    </a:p>
                  </a:txBody>
                  <a:tcPr anchor="ctr"/>
                </a:tc>
                <a:tc>
                  <a:txBody>
                    <a:bodyPr/>
                    <a:lstStyle/>
                    <a:p>
                      <a:pPr algn="l">
                        <a:defRPr sz="1000" b="1">
                          <a:solidFill>
                            <a:srgbClr val="312D2A"/>
                          </a:solidFill>
                          <a:latin typeface="Oracle Sans"/>
                        </a:defRPr>
                      </a:pPr>
                      <a:r>
                        <a:t>Full proposal</a:t>
                      </a:r>
                    </a:p>
                  </a:txBody>
                  <a:tcPr anchor="ctr"/>
                </a:tc>
                <a:tc>
                  <a:txBody>
                    <a:bodyPr/>
                    <a:lstStyle/>
                    <a:p>
                      <a:pPr algn="l">
                        <a:defRPr sz="900" b="0">
                          <a:solidFill>
                            <a:srgbClr val="312D2A"/>
                          </a:solidFill>
                          <a:latin typeface="Oracle Sans"/>
                        </a:defRPr>
                      </a:pPr>
                      <a:r>
                        <a:t>Cliente farmaceutico en Mexico, 3 Oracle DBs (EBS R12 prod, SAP, DW) en Exadata X6 on-prem. HW refresh vence en 6 meses. Quieren migrar a OCI, RPO&lt;15min, RTO&lt;1h, necesitan compliance SOX. 200 usuarios concurrentes, 2TB data, pico en cierre fiscal. Budget: reducir 30% vs renovar HW.</a:t>
                      </a:r>
                    </a:p>
                  </a:txBody>
                  <a:tcPr anchor="ctr"/>
                </a:tc>
              </a:tr>
              <a:tr h="475488">
                <a:tc>
                  <a:txBody>
                    <a:bodyPr/>
                    <a:lstStyle/>
                    <a:p>
                      <a:pPr algn="ctr">
                        <a:defRPr sz="1000" b="1">
                          <a:solidFill>
                            <a:srgbClr val="312D2A"/>
                          </a:solidFill>
                          <a:latin typeface="Oracle Sans"/>
                        </a:defRPr>
                      </a:pPr>
                      <a:r>
                        <a:t>2</a:t>
                      </a:r>
                    </a:p>
                  </a:txBody>
                  <a:tcPr anchor="ctr">
                    <a:solidFill>
                      <a:srgbClr val="F5F4F2"/>
                    </a:solidFill>
                  </a:tcPr>
                </a:tc>
                <a:tc>
                  <a:txBody>
                    <a:bodyPr/>
                    <a:lstStyle/>
                    <a:p>
                      <a:pPr algn="l">
                        <a:defRPr sz="1000" b="1">
                          <a:solidFill>
                            <a:srgbClr val="312D2A"/>
                          </a:solidFill>
                          <a:latin typeface="Oracle Sans"/>
                        </a:defRPr>
                      </a:pPr>
                      <a:r>
                        <a:t>Architecture diagram</a:t>
                      </a:r>
                    </a:p>
                  </a:txBody>
                  <a:tcPr anchor="ctr">
                    <a:solidFill>
                      <a:srgbClr val="F5F4F2"/>
                    </a:solidFill>
                  </a:tcPr>
                </a:tc>
                <a:tc>
                  <a:txBody>
                    <a:bodyPr/>
                    <a:lstStyle/>
                    <a:p>
                      <a:pPr algn="l">
                        <a:defRPr sz="900" b="0">
                          <a:solidFill>
                            <a:srgbClr val="312D2A"/>
                          </a:solidFill>
                          <a:latin typeface="Oracle Sans"/>
                        </a:defRPr>
                      </a:pPr>
                      <a:r>
                        <a:t>Diagrama: ExaCS en Queretaro (prod) + Standby con Data Guard en Sao Paulo, Hub-Spoke networking con DRG, FastConnect 10Gbps dual desde Mexico City, bastion en public subnet, WAF para apps web, Vault para TDE keys.</a:t>
                      </a:r>
                    </a:p>
                  </a:txBody>
                  <a:tcPr anchor="ctr">
                    <a:solidFill>
                      <a:srgbClr val="F5F4F2"/>
                    </a:solidFill>
                  </a:tcPr>
                </a:tc>
              </a:tr>
              <a:tr h="475488">
                <a:tc>
                  <a:txBody>
                    <a:bodyPr/>
                    <a:lstStyle/>
                    <a:p>
                      <a:pPr algn="ctr">
                        <a:defRPr sz="1000" b="1">
                          <a:solidFill>
                            <a:srgbClr val="312D2A"/>
                          </a:solidFill>
                          <a:latin typeface="Oracle Sans"/>
                        </a:defRPr>
                      </a:pPr>
                      <a:r>
                        <a:t>3</a:t>
                      </a:r>
                    </a:p>
                  </a:txBody>
                  <a:tcPr anchor="ctr"/>
                </a:tc>
                <a:tc>
                  <a:txBody>
                    <a:bodyPr/>
                    <a:lstStyle/>
                    <a:p>
                      <a:pPr algn="l">
                        <a:defRPr sz="1000" b="1">
                          <a:solidFill>
                            <a:srgbClr val="312D2A"/>
                          </a:solidFill>
                          <a:latin typeface="Oracle Sans"/>
                        </a:defRPr>
                      </a:pPr>
                      <a:r>
                        <a:t>Slide deck</a:t>
                      </a:r>
                    </a:p>
                  </a:txBody>
                  <a:tcPr anchor="ctr"/>
                </a:tc>
                <a:tc>
                  <a:txBody>
                    <a:bodyPr/>
                    <a:lstStyle/>
                    <a:p>
                      <a:pPr algn="l">
                        <a:defRPr sz="900" b="0">
                          <a:solidFill>
                            <a:srgbClr val="312D2A"/>
                          </a:solidFill>
                          <a:latin typeface="Oracle Sans"/>
                        </a:defRPr>
                      </a:pPr>
                      <a:r>
                        <a:t>Genera el deck para la propuesta del cliente farmaceutico.</a:t>
                      </a:r>
                    </a:p>
                  </a:txBody>
                  <a:tcPr anchor="ctr"/>
                </a:tc>
              </a:tr>
              <a:tr h="475488">
                <a:tc>
                  <a:txBody>
                    <a:bodyPr/>
                    <a:lstStyle/>
                    <a:p>
                      <a:pPr algn="ctr">
                        <a:defRPr sz="1000" b="1">
                          <a:solidFill>
                            <a:srgbClr val="312D2A"/>
                          </a:solidFill>
                          <a:latin typeface="Oracle Sans"/>
                        </a:defRPr>
                      </a:pPr>
                      <a:r>
                        <a:t>4</a:t>
                      </a:r>
                    </a:p>
                  </a:txBody>
                  <a:tcPr anchor="ctr">
                    <a:solidFill>
                      <a:srgbClr val="F5F4F2"/>
                    </a:solidFill>
                  </a:tcPr>
                </a:tc>
                <a:tc>
                  <a:txBody>
                    <a:bodyPr/>
                    <a:lstStyle/>
                    <a:p>
                      <a:pPr algn="l">
                        <a:defRPr sz="1000" b="1">
                          <a:solidFill>
                            <a:srgbClr val="312D2A"/>
                          </a:solidFill>
                          <a:latin typeface="Oracle Sans"/>
                        </a:defRPr>
                      </a:pPr>
                      <a:r>
                        <a:t>Cost estimate</a:t>
                      </a:r>
                    </a:p>
                  </a:txBody>
                  <a:tcPr anchor="ctr">
                    <a:solidFill>
                      <a:srgbClr val="F5F4F2"/>
                    </a:solidFill>
                  </a:tcPr>
                </a:tc>
                <a:tc>
                  <a:txBody>
                    <a:bodyPr/>
                    <a:lstStyle/>
                    <a:p>
                      <a:pPr algn="l">
                        <a:defRPr sz="900" b="0">
                          <a:solidFill>
                            <a:srgbClr val="312D2A"/>
                          </a:solidFill>
                          <a:latin typeface="Oracle Sans"/>
                        </a:defRPr>
                      </a:pPr>
                      <a:r>
                        <a:t>ExaCS X11M Quarter Rack BYOL, 2 DB servers, 3 storage servers, 400GB RAM, 10TB usable + ADB-S 16 ECPU + FastConnect 1Gbps dual + 50TB Object Storage + OCI Vault. 12 meses, 40% descuento.</a:t>
                      </a:r>
                    </a:p>
                  </a:txBody>
                  <a:tcPr anchor="ctr">
                    <a:solidFill>
                      <a:srgbClr val="F5F4F2"/>
                    </a:solidFill>
                  </a:tcPr>
                </a:tc>
              </a:tr>
              <a:tr h="475488">
                <a:tc>
                  <a:txBody>
                    <a:bodyPr/>
                    <a:lstStyle/>
                    <a:p>
                      <a:pPr algn="ctr">
                        <a:defRPr sz="1000" b="1">
                          <a:solidFill>
                            <a:srgbClr val="312D2A"/>
                          </a:solidFill>
                          <a:latin typeface="Oracle Sans"/>
                        </a:defRPr>
                      </a:pPr>
                      <a:r>
                        <a:t>5</a:t>
                      </a:r>
                    </a:p>
                  </a:txBody>
                  <a:tcPr anchor="ctr"/>
                </a:tc>
                <a:tc>
                  <a:txBody>
                    <a:bodyPr/>
                    <a:lstStyle/>
                    <a:p>
                      <a:pPr algn="l">
                        <a:defRPr sz="1000" b="1">
                          <a:solidFill>
                            <a:srgbClr val="312D2A"/>
                          </a:solidFill>
                          <a:latin typeface="Oracle Sans"/>
                        </a:defRPr>
                      </a:pPr>
                      <a:r>
                        <a:t>WA review</a:t>
                      </a:r>
                    </a:p>
                  </a:txBody>
                  <a:tcPr anchor="ctr"/>
                </a:tc>
                <a:tc>
                  <a:txBody>
                    <a:bodyPr/>
                    <a:lstStyle/>
                    <a:p>
                      <a:pPr algn="l">
                        <a:defRPr sz="900" b="0">
                          <a:solidFill>
                            <a:srgbClr val="312D2A"/>
                          </a:solidFill>
                          <a:latin typeface="Oracle Sans"/>
                        </a:defRPr>
                      </a:pPr>
                      <a:r>
                        <a:t>Review: ADB-S 23ai en Sao Paulo region unica, IAM con admin por defecto, sin encryption at rest explicita, sin WAF, monitoring con scripts custom, patching manual mensual, backup solo local, sin network segmentation.</a:t>
                      </a:r>
                    </a:p>
                  </a:txBody>
                  <a:tcPr anchor="ctr"/>
                </a:tc>
              </a:tr>
              <a:tr h="475488">
                <a:tc>
                  <a:txBody>
                    <a:bodyPr/>
                    <a:lstStyle/>
                    <a:p>
                      <a:pPr algn="ctr">
                        <a:defRPr sz="1000" b="1">
                          <a:solidFill>
                            <a:srgbClr val="312D2A"/>
                          </a:solidFill>
                          <a:latin typeface="Oracle Sans"/>
                        </a:defRPr>
                      </a:pPr>
                      <a:r>
                        <a:t>6</a:t>
                      </a:r>
                    </a:p>
                  </a:txBody>
                  <a:tcPr anchor="ctr">
                    <a:solidFill>
                      <a:srgbClr val="F5F4F2"/>
                    </a:solidFill>
                  </a:tcPr>
                </a:tc>
                <a:tc>
                  <a:txBody>
                    <a:bodyPr/>
                    <a:lstStyle/>
                    <a:p>
                      <a:pPr algn="l">
                        <a:defRPr sz="1000" b="1">
                          <a:solidFill>
                            <a:srgbClr val="312D2A"/>
                          </a:solidFill>
                          <a:latin typeface="Oracle Sans"/>
                        </a:defRPr>
                      </a:pPr>
                      <a:r>
                        <a:t>Feature check</a:t>
                      </a:r>
                    </a:p>
                  </a:txBody>
                  <a:tcPr anchor="ctr">
                    <a:solidFill>
                      <a:srgbClr val="F5F4F2"/>
                    </a:solidFill>
                  </a:tcPr>
                </a:tc>
                <a:tc>
                  <a:txBody>
                    <a:bodyPr/>
                    <a:lstStyle/>
                    <a:p>
                      <a:pPr algn="l">
                        <a:defRPr sz="900" b="0">
                          <a:solidFill>
                            <a:srgbClr val="312D2A"/>
                          </a:solidFill>
                          <a:latin typeface="Oracle Sans"/>
                        </a:defRPr>
                      </a:pPr>
                      <a:r>
                        <a:t>Does ADB-S Dedicated Elastic Pool support Auto Indexing on 23ai? And what about AI Vector Search with HNSW indexes at 100M+ vectors?</a:t>
                      </a:r>
                    </a:p>
                  </a:txBody>
                  <a:tcPr anchor="ctr">
                    <a:solidFill>
                      <a:srgbClr val="F5F4F2"/>
                    </a:solidFill>
                  </a:tcPr>
                </a:tc>
              </a:tr>
              <a:tr h="475488">
                <a:tc>
                  <a:txBody>
                    <a:bodyPr/>
                    <a:lstStyle/>
                    <a:p>
                      <a:pPr algn="ctr">
                        <a:defRPr sz="1000" b="1">
                          <a:solidFill>
                            <a:srgbClr val="312D2A"/>
                          </a:solidFill>
                          <a:latin typeface="Oracle Sans"/>
                        </a:defRPr>
                      </a:pPr>
                      <a:r>
                        <a:t>7</a:t>
                      </a:r>
                    </a:p>
                  </a:txBody>
                  <a:tcPr anchor="ctr"/>
                </a:tc>
                <a:tc>
                  <a:txBody>
                    <a:bodyPr/>
                    <a:lstStyle/>
                    <a:p>
                      <a:pPr algn="l">
                        <a:defRPr sz="1000" b="1">
                          <a:solidFill>
                            <a:srgbClr val="312D2A"/>
                          </a:solidFill>
                          <a:latin typeface="Oracle Sans"/>
                        </a:defRPr>
                      </a:pPr>
                      <a:r>
                        <a:t>Competitive</a:t>
                      </a:r>
                    </a:p>
                  </a:txBody>
                  <a:tcPr anchor="ctr"/>
                </a:tc>
                <a:tc>
                  <a:txBody>
                    <a:bodyPr/>
                    <a:lstStyle/>
                    <a:p>
                      <a:pPr algn="l">
                        <a:defRPr sz="900" b="0">
                          <a:solidFill>
                            <a:srgbClr val="312D2A"/>
                          </a:solidFill>
                          <a:latin typeface="Oracle Sans"/>
                        </a:defRPr>
                      </a:pPr>
                      <a:r>
                        <a:t>Customer comparing ADB-S vs AWS Aurora PostgreSQL for a mixed OLTP+analytics workload, 500GB, needs partitioning, RAC equivalent, and BYOL licensing. They think Aurora is cheaper. Give me honest pros and cons.</a:t>
                      </a:r>
                    </a:p>
                  </a:txBody>
                  <a:tcPr anchor="ct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Strategy, KB, Governance &amp; SA Tools (Options 8-14)</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8</a:t>
                      </a:r>
                    </a:p>
                  </a:txBody>
                  <a:tcPr anchor="ctr"/>
                </a:tc>
                <a:tc>
                  <a:txBody>
                    <a:bodyPr/>
                    <a:lstStyle/>
                    <a:p>
                      <a:pPr algn="l">
                        <a:defRPr sz="1000" b="1">
                          <a:solidFill>
                            <a:srgbClr val="312D2A"/>
                          </a:solidFill>
                          <a:latin typeface="Oracle Sans"/>
                        </a:defRPr>
                      </a:pPr>
                      <a:r>
                        <a:t>Business case</a:t>
                      </a:r>
                    </a:p>
                  </a:txBody>
                  <a:tcPr anchor="ctr"/>
                </a:tc>
                <a:tc>
                  <a:txBody>
                    <a:bodyPr/>
                    <a:lstStyle/>
                    <a:p>
                      <a:pPr algn="l">
                        <a:defRPr sz="900" b="0">
                          <a:solidFill>
                            <a:srgbClr val="312D2A"/>
                          </a:solidFill>
                          <a:latin typeface="Oracle Sans"/>
                        </a:defRPr>
                      </a:pPr>
                      <a:r>
                        <a:t>Business case: 5 Oracle DBs on-prem (EBS, Siebel, DW, 2 custom), $1.2M/yr infra (HW refresh vence Q3). CTO quiere cloud, CFO quiere numeros. Necesito TCO 3 anos, ROI, risk of doing nothing, y que pasa si renuevan HW por 5 anos mas. Audience: board de directores.</a:t>
                      </a:r>
                    </a:p>
                  </a:txBody>
                  <a:tcPr anchor="ctr"/>
                </a:tc>
              </a:tr>
              <a:tr h="475488">
                <a:tc>
                  <a:txBody>
                    <a:bodyPr/>
                    <a:lstStyle/>
                    <a:p>
                      <a:pPr algn="ctr">
                        <a:defRPr sz="1000" b="1">
                          <a:solidFill>
                            <a:srgbClr val="312D2A"/>
                          </a:solidFill>
                          <a:latin typeface="Oracle Sans"/>
                        </a:defRPr>
                      </a:pPr>
                      <a:r>
                        <a:t>9</a:t>
                      </a:r>
                    </a:p>
                  </a:txBody>
                  <a:tcPr anchor="ctr">
                    <a:solidFill>
                      <a:srgbClr val="F5F4F2"/>
                    </a:solidFill>
                  </a:tcPr>
                </a:tc>
                <a:tc>
                  <a:txBody>
                    <a:bodyPr/>
                    <a:lstStyle/>
                    <a:p>
                      <a:pPr algn="l">
                        <a:defRPr sz="1000" b="1">
                          <a:solidFill>
                            <a:srgbClr val="312D2A"/>
                          </a:solidFill>
                          <a:latin typeface="Oracle Sans"/>
                        </a:defRPr>
                      </a:pPr>
                      <a:r>
                        <a:t>Field findings</a:t>
                      </a:r>
                    </a:p>
                  </a:txBody>
                  <a:tcPr anchor="ctr">
                    <a:solidFill>
                      <a:srgbClr val="F5F4F2"/>
                    </a:solidFill>
                  </a:tcPr>
                </a:tc>
                <a:tc>
                  <a:txBody>
                    <a:bodyPr/>
                    <a:lstStyle/>
                    <a:p>
                      <a:pPr algn="l">
                        <a:defRPr sz="900" b="0">
                          <a:solidFill>
                            <a:srgbClr val="312D2A"/>
                          </a:solidFill>
                          <a:latin typeface="Oracle Sans"/>
                        </a:defRPr>
                      </a:pPr>
                      <a:r>
                        <a:t>What real issues has the field team found with ADB-S Dedicated Elastic Pool? Include DEP provisioning times, maintenance windows, and ADG.</a:t>
                      </a:r>
                    </a:p>
                  </a:txBody>
                  <a:tcPr anchor="ctr">
                    <a:solidFill>
                      <a:srgbClr val="F5F4F2"/>
                    </a:solidFill>
                  </a:tcPr>
                </a:tc>
              </a:tr>
              <a:tr h="475488">
                <a:tc>
                  <a:txBody>
                    <a:bodyPr/>
                    <a:lstStyle/>
                    <a:p>
                      <a:pPr algn="ctr">
                        <a:defRPr sz="1000" b="1">
                          <a:solidFill>
                            <a:srgbClr val="312D2A"/>
                          </a:solidFill>
                          <a:latin typeface="Oracle Sans"/>
                        </a:defRPr>
                      </a:pPr>
                      <a:r>
                        <a:t>10</a:t>
                      </a:r>
                    </a:p>
                  </a:txBody>
                  <a:tcPr anchor="ctr"/>
                </a:tc>
                <a:tc>
                  <a:txBody>
                    <a:bodyPr/>
                    <a:lstStyle/>
                    <a:p>
                      <a:pPr algn="l">
                        <a:defRPr sz="1000" b="1">
                          <a:solidFill>
                            <a:srgbClr val="312D2A"/>
                          </a:solidFill>
                          <a:latin typeface="Oracle Sans"/>
                        </a:defRPr>
                      </a:pPr>
                      <a:r>
                        <a:t>Reference arch</a:t>
                      </a:r>
                    </a:p>
                  </a:txBody>
                  <a:tcPr anchor="ctr"/>
                </a:tc>
                <a:tc>
                  <a:txBody>
                    <a:bodyPr/>
                    <a:lstStyle/>
                    <a:p>
                      <a:pPr algn="l">
                        <a:defRPr sz="900" b="0">
                          <a:solidFill>
                            <a:srgbClr val="312D2A"/>
                          </a:solidFill>
                          <a:latin typeface="Oracle Sans"/>
                        </a:defRPr>
                      </a:pPr>
                      <a:r>
                        <a:t>Reference architectures for cross-region DR with Exadata and Data Guard. Need options for both ExaCS and ADB-S with automatic failover.</a:t>
                      </a:r>
                    </a:p>
                  </a:txBody>
                  <a:tcPr anchor="ctr"/>
                </a:tc>
              </a:tr>
              <a:tr h="475488">
                <a:tc>
                  <a:txBody>
                    <a:bodyPr/>
                    <a:lstStyle/>
                    <a:p>
                      <a:pPr algn="ctr">
                        <a:defRPr sz="1000" b="1">
                          <a:solidFill>
                            <a:srgbClr val="312D2A"/>
                          </a:solidFill>
                          <a:latin typeface="Oracle Sans"/>
                        </a:defRPr>
                      </a:pPr>
                      <a:r>
                        <a:t>11</a:t>
                      </a:r>
                    </a:p>
                  </a:txBody>
                  <a:tcPr anchor="ctr">
                    <a:solidFill>
                      <a:srgbClr val="F5F4F2"/>
                    </a:solidFill>
                  </a:tcPr>
                </a:tc>
                <a:tc>
                  <a:txBody>
                    <a:bodyPr/>
                    <a:lstStyle/>
                    <a:p>
                      <a:pPr algn="l">
                        <a:defRPr sz="1000" b="1">
                          <a:solidFill>
                            <a:srgbClr val="312D2A"/>
                          </a:solidFill>
                          <a:latin typeface="Oracle Sans"/>
                        </a:defRPr>
                      </a:pPr>
                      <a:r>
                        <a:t>Report finding</a:t>
                      </a:r>
                    </a:p>
                  </a:txBody>
                  <a:tcPr anchor="ctr">
                    <a:solidFill>
                      <a:srgbClr val="F5F4F2"/>
                    </a:solidFill>
                  </a:tcPr>
                </a:tc>
                <a:tc>
                  <a:txBody>
                    <a:bodyPr/>
                    <a:lstStyle/>
                    <a:p>
                      <a:pPr algn="l">
                        <a:defRPr sz="900" b="0">
                          <a:solidFill>
                            <a:srgbClr val="312D2A"/>
                          </a:solidFill>
                          <a:latin typeface="Oracle Sans"/>
                        </a:defRPr>
                      </a:pPr>
                      <a:r>
                        <a:t>New finding: ExaCS iormcal fails silently when storage server count &lt; 3. Product: ExaCS, Version: 23ai, Severity: MEDIUM, found during pharma engagement in Mexico. Workaround: validate IORM plan output after apply, check v$iorm_plans for actual vs requested shares.</a:t>
                      </a:r>
                    </a:p>
                  </a:txBody>
                  <a:tcPr anchor="ctr">
                    <a:solidFill>
                      <a:srgbClr val="F5F4F2"/>
                    </a:solidFill>
                  </a:tcPr>
                </a:tc>
              </a:tr>
              <a:tr h="475488">
                <a:tc>
                  <a:txBody>
                    <a:bodyPr/>
                    <a:lstStyle/>
                    <a:p>
                      <a:pPr algn="ctr">
                        <a:defRPr sz="1000" b="1">
                          <a:solidFill>
                            <a:srgbClr val="312D2A"/>
                          </a:solidFill>
                          <a:latin typeface="Oracle Sans"/>
                        </a:defRPr>
                      </a:pPr>
                      <a:r>
                        <a:t>12</a:t>
                      </a:r>
                    </a:p>
                  </a:txBody>
                  <a:tcPr anchor="ctr"/>
                </a:tc>
                <a:tc>
                  <a:txBody>
                    <a:bodyPr/>
                    <a:lstStyle/>
                    <a:p>
                      <a:pPr algn="l">
                        <a:defRPr sz="1000" b="1">
                          <a:solidFill>
                            <a:srgbClr val="312D2A"/>
                          </a:solidFill>
                          <a:latin typeface="Oracle Sans"/>
                        </a:defRPr>
                      </a:pPr>
                      <a:r>
                        <a:t>ECAL readiness</a:t>
                      </a:r>
                    </a:p>
                  </a:txBody>
                  <a:tcPr anchor="ctr"/>
                </a:tc>
                <a:tc>
                  <a:txBody>
                    <a:bodyPr/>
                    <a:lstStyle/>
                    <a:p>
                      <a:pPr algn="l">
                        <a:defRPr sz="900" b="0">
                          <a:solidFill>
                            <a:srgbClr val="312D2A"/>
                          </a:solidFill>
                          <a:latin typeface="Oracle Sans"/>
                        </a:defRPr>
                      </a:pPr>
                      <a:r>
                        <a:t>Score this engagement: tenemos discovery notes, workload profile, y un diagrama de arquitectura. No hay business case, no value story, no handover plan, no operations model. Customer es farmaceutica en Mexico, engagement tier standard, estamos en la fase Design.</a:t>
                      </a:r>
                    </a:p>
                  </a:txBody>
                  <a:tcPr anchor="ctr"/>
                </a:tc>
              </a:tr>
              <a:tr h="475488">
                <a:tc>
                  <a:txBody>
                    <a:bodyPr/>
                    <a:lstStyle/>
                    <a:p>
                      <a:pPr algn="ctr">
                        <a:defRPr sz="1000" b="1">
                          <a:solidFill>
                            <a:srgbClr val="312D2A"/>
                          </a:solidFill>
                          <a:latin typeface="Oracle Sans"/>
                        </a:defRPr>
                      </a:pPr>
                      <a:r>
                        <a:t>13</a:t>
                      </a:r>
                    </a:p>
                  </a:txBody>
                  <a:tcPr anchor="ctr">
                    <a:solidFill>
                      <a:srgbClr val="F5F4F2"/>
                    </a:solidFill>
                  </a:tcPr>
                </a:tc>
                <a:tc>
                  <a:txBody>
                    <a:bodyPr/>
                    <a:lstStyle/>
                    <a:p>
                      <a:pPr algn="l">
                        <a:defRPr sz="1000" b="1">
                          <a:solidFill>
                            <a:srgbClr val="312D2A"/>
                          </a:solidFill>
                          <a:latin typeface="Oracle Sans"/>
                        </a:defRPr>
                      </a:pPr>
                      <a:r>
                        <a:t>BOM generator</a:t>
                      </a:r>
                    </a:p>
                  </a:txBody>
                  <a:tcPr anchor="ctr">
                    <a:solidFill>
                      <a:srgbClr val="F5F4F2"/>
                    </a:solidFill>
                  </a:tcPr>
                </a:tc>
                <a:tc>
                  <a:txBody>
                    <a:bodyPr/>
                    <a:lstStyle/>
                    <a:p>
                      <a:pPr algn="l">
                        <a:defRPr sz="900" b="0">
                          <a:solidFill>
                            <a:srgbClr val="312D2A"/>
                          </a:solidFill>
                          <a:latin typeface="Oracle Sans"/>
                        </a:defRPr>
                      </a:pPr>
                      <a:r>
                        <a:t>BOM: ExaCS X11M Half Rack BYOL, 4 DB servers 128 ECPUs each, 6 storage servers, ADB-S 32 ECPU, 50TB block storage, FastConnect 10Gbps dual, OCI Vault, 12 months, 45% discount.</a:t>
                      </a:r>
                    </a:p>
                  </a:txBody>
                  <a:tcPr anchor="ctr">
                    <a:solidFill>
                      <a:srgbClr val="F5F4F2"/>
                    </a:solidFill>
                  </a:tcPr>
                </a:tc>
              </a:tr>
              <a:tr h="475488">
                <a:tc>
                  <a:txBody>
                    <a:bodyPr/>
                    <a:lstStyle/>
                    <a:p>
                      <a:pPr algn="ctr">
                        <a:defRPr sz="1000" b="1">
                          <a:solidFill>
                            <a:srgbClr val="312D2A"/>
                          </a:solidFill>
                          <a:latin typeface="Oracle Sans"/>
                        </a:defRPr>
                      </a:pPr>
                      <a:r>
                        <a:t>14</a:t>
                      </a:r>
                    </a:p>
                  </a:txBody>
                  <a:tcPr anchor="ctr"/>
                </a:tc>
                <a:tc>
                  <a:txBody>
                    <a:bodyPr/>
                    <a:lstStyle/>
                    <a:p>
                      <a:pPr algn="l">
                        <a:defRPr sz="1000" b="1">
                          <a:solidFill>
                            <a:srgbClr val="312D2A"/>
                          </a:solidFill>
                          <a:latin typeface="Oracle Sans"/>
                        </a:defRPr>
                      </a:pPr>
                      <a:r>
                        <a:t>BOM for AppCA</a:t>
                      </a:r>
                    </a:p>
                  </a:txBody>
                  <a:tcPr anchor="ctr"/>
                </a:tc>
                <a:tc>
                  <a:txBody>
                    <a:bodyPr/>
                    <a:lstStyle/>
                    <a:p>
                      <a:pPr algn="l">
                        <a:defRPr sz="900" b="0">
                          <a:solidFill>
                            <a:srgbClr val="312D2A"/>
                          </a:solidFill>
                          <a:latin typeface="Oracle Sans"/>
                        </a:defRPr>
                      </a:pPr>
                      <a:r>
                        <a:t>Same BOM as 13 but in AppCA import format for deal approval.</a:t>
                      </a:r>
                    </a:p>
                  </a:txBody>
                  <a:tcPr anchor="ctr"/>
                </a:tc>
              </a:tr>
            </a:tbl>
          </a:graphicData>
        </a:graphic>
      </p:graphicFrame>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The Knowledge Base Is the Moat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40+ YAML files of FIELD knowledge — not regurgitated docs, real experience</a:t>
            </a:r>
          </a:p>
          <a:p>
            <a:pPr algn="l">
              <a:spcAft>
                <a:spcPts val="600"/>
              </a:spcAft>
              <a:defRPr sz="1500" b="0" i="0">
                <a:solidFill>
                  <a:srgbClr val="312D2A"/>
                </a:solidFill>
                <a:latin typeface="Oracle Sans"/>
              </a:defRPr>
            </a:pPr>
            <a:r>
              <a:t>Services: what each OCI service does, when to use it, gotchas, sizing rules</a:t>
            </a:r>
          </a:p>
          <a:p>
            <a:pPr algn="l">
              <a:spcAft>
                <a:spcPts val="600"/>
              </a:spcAft>
              <a:defRPr sz="1500" b="0" i="0">
                <a:solidFill>
                  <a:srgbClr val="312D2A"/>
                </a:solidFill>
                <a:latin typeface="Oracle Sans"/>
              </a:defRPr>
            </a:pPr>
            <a:r>
              <a:t>Patterns: composable architecture blocks (HA, DR, networking, security baselines)</a:t>
            </a:r>
          </a:p>
          <a:p>
            <a:pPr algn="l">
              <a:spcAft>
                <a:spcPts val="600"/>
              </a:spcAft>
              <a:defRPr sz="1500" b="0" i="0">
                <a:solidFill>
                  <a:srgbClr val="312D2A"/>
                </a:solidFill>
                <a:latin typeface="Oracle Sans"/>
              </a:defRPr>
            </a:pPr>
            <a:r>
              <a:t>Pricing: 160+ SKUs auto-refreshed from Oracle public API (refresh_sku_catalog.py)</a:t>
            </a:r>
          </a:p>
          <a:p>
            <a:pPr algn="l">
              <a:spcAft>
                <a:spcPts val="600"/>
              </a:spcAft>
              <a:defRPr sz="1500" b="0" i="0">
                <a:solidFill>
                  <a:srgbClr val="312D2A"/>
                </a:solidFill>
                <a:latin typeface="Oracle Sans"/>
              </a:defRPr>
            </a:pPr>
            <a:r>
              <a:t>Field findings: production issues with workarounds, contributor attribution, confidence levels</a:t>
            </a:r>
          </a:p>
          <a:p>
            <a:pPr algn="l">
              <a:spcAft>
                <a:spcPts val="600"/>
              </a:spcAft>
              <a:defRPr sz="1500" b="0" i="0">
                <a:solidFill>
                  <a:srgbClr val="312D2A"/>
                </a:solidFill>
                <a:latin typeface="Oracle Sans"/>
              </a:defRPr>
            </a:pPr>
            <a:r>
              <a:t>Competitive: honest AWS/Azure mapping with real advantage/disadvantage per service</a:t>
            </a:r>
          </a:p>
          <a:p>
            <a:pPr algn="l">
              <a:spcAft>
                <a:spcPts val="600"/>
              </a:spcAft>
              <a:defRPr sz="1500" b="0" i="0">
                <a:solidFill>
                  <a:srgbClr val="312D2A"/>
                </a:solidFill>
                <a:latin typeface="Oracle Sans"/>
              </a:defRPr>
            </a:pPr>
            <a:r>
              <a:t>Architecture Center: 123 curated reference architectures with service + tag filtering</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Without the KB, the AI is just another chatbot. With it, it's a domain expert.</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