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12D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2011680"/>
            <a:ext cx="73152" cy="2286000"/>
          </a:xfrm>
          <a:prstGeom prst="rect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Segoe UI"/>
              </a:defRPr>
            </a:pPr>
            <a:r>
              <a:t>Acme Retail Inc.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65176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 i="0">
                <a:solidFill>
                  <a:srgbClr val="FFFFFF"/>
                </a:solidFill>
                <a:latin typeface="Segoe UI"/>
              </a:defRPr>
            </a:pPr>
            <a:r>
              <a:t>E-Commerce Platform Migration to OCI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32918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 i="0">
                <a:solidFill>
                  <a:srgbClr val="9E9892"/>
                </a:solidFill>
                <a:latin typeface="Segoe UI"/>
              </a:defRPr>
            </a:pPr>
            <a:r>
              <a:t>Architecture Proposal — March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502920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 i="0">
                <a:solidFill>
                  <a:srgbClr val="9E9892"/>
                </a:solidFill>
                <a:latin typeface="Segoe UI"/>
              </a:defRPr>
            </a:pPr>
            <a:r>
              <a:t>Diego E.  |  Oracle Consulting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566928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 i="1">
                <a:solidFill>
                  <a:srgbClr val="70665E"/>
                </a:solidFill>
                <a:latin typeface="Segoe UI"/>
              </a:defRPr>
            </a:pPr>
            <a:r>
              <a:t>Prepared with OCI Deal Accelerator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 i="0">
                <a:solidFill>
                  <a:srgbClr val="312D2A"/>
                </a:solidFill>
                <a:latin typeface="Segoe UI"/>
              </a:defRPr>
            </a:pPr>
            <a:r>
              <a:t>Well-Architected Scorecard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777240"/>
            <a:ext cx="1828800" cy="36576"/>
          </a:xfrm>
          <a:prstGeom prst="rect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1280160"/>
            <a:ext cx="457200" cy="411480"/>
          </a:xfrm>
          <a:prstGeom prst="rect">
            <a:avLst/>
          </a:prstGeom>
          <a:solidFill>
            <a:srgbClr val="5E9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  <a:latin typeface="Segoe UI"/>
              </a:defRPr>
            </a:pPr>
            <a:r>
              <a:t>✓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128016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312D2A"/>
                </a:solidFill>
                <a:latin typeface="Segoe UI"/>
              </a:defRPr>
            </a:pPr>
            <a:r>
              <a:t>Security &amp; Compliance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0" y="1280160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 i="0">
                <a:solidFill>
                  <a:srgbClr val="70665E"/>
                </a:solidFill>
                <a:latin typeface="Segoe UI"/>
              </a:defRPr>
            </a:pPr>
            <a:r>
              <a:t>20/22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28016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5E9624"/>
                </a:solidFill>
                <a:latin typeface="Segoe UI"/>
              </a:defRPr>
            </a:pPr>
            <a:r>
              <a:t>PASS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828800"/>
            <a:ext cx="457200" cy="411480"/>
          </a:xfrm>
          <a:prstGeom prst="rect">
            <a:avLst/>
          </a:prstGeom>
          <a:solidFill>
            <a:srgbClr val="AE56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  <a:latin typeface="Segoe UI"/>
              </a:defRPr>
            </a:pPr>
            <a:r>
              <a:t>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182880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312D2A"/>
                </a:solidFill>
                <a:latin typeface="Segoe UI"/>
              </a:defRPr>
            </a:pPr>
            <a:r>
              <a:t>Reliability &amp; Resilience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0" y="1828800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 i="0">
                <a:solidFill>
                  <a:srgbClr val="70665E"/>
                </a:solidFill>
                <a:latin typeface="Segoe UI"/>
              </a:defRPr>
            </a:pPr>
            <a:r>
              <a:t>15/18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82880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AE562C"/>
                </a:solidFill>
                <a:latin typeface="Segoe UI"/>
              </a:defRPr>
            </a:pPr>
            <a:r>
              <a:t>PASS WITH RECOMMENDATIONS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377440"/>
            <a:ext cx="457200" cy="411480"/>
          </a:xfrm>
          <a:prstGeom prst="rect">
            <a:avLst/>
          </a:prstGeom>
          <a:solidFill>
            <a:srgbClr val="5E9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  <a:latin typeface="Segoe UI"/>
              </a:defRPr>
            </a:pPr>
            <a:r>
              <a:t>✓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37744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312D2A"/>
                </a:solidFill>
                <a:latin typeface="Segoe UI"/>
              </a:defRPr>
            </a:pPr>
            <a:r>
              <a:t>Performance &amp; Cost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0" y="2377440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 i="0">
                <a:solidFill>
                  <a:srgbClr val="70665E"/>
                </a:solidFill>
                <a:latin typeface="Segoe UI"/>
              </a:defRPr>
            </a:pPr>
            <a:r>
              <a:t>12/12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237744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5E9624"/>
                </a:solidFill>
                <a:latin typeface="Segoe UI"/>
              </a:defRPr>
            </a:pPr>
            <a:r>
              <a:t>PASS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2926080"/>
            <a:ext cx="457200" cy="411480"/>
          </a:xfrm>
          <a:prstGeom prst="rect">
            <a:avLst/>
          </a:prstGeom>
          <a:solidFill>
            <a:srgbClr val="AE56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  <a:latin typeface="Segoe UI"/>
              </a:defRPr>
            </a:pPr>
            <a:r>
              <a:t>⚠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7280" y="292608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312D2A"/>
                </a:solidFill>
                <a:latin typeface="Segoe UI"/>
              </a:defRPr>
            </a:pPr>
            <a:r>
              <a:t>Operational Efficiency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2926080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 i="0">
                <a:solidFill>
                  <a:srgbClr val="70665E"/>
                </a:solidFill>
                <a:latin typeface="Segoe UI"/>
              </a:defRPr>
            </a:pPr>
            <a:r>
              <a:t>9/13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292608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AE562C"/>
                </a:solidFill>
                <a:latin typeface="Segoe UI"/>
              </a:defRPr>
            </a:pPr>
            <a:r>
              <a:t>PASS WITH RECOMMENDATIONS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3474720"/>
            <a:ext cx="457200" cy="411480"/>
          </a:xfrm>
          <a:prstGeom prst="rect">
            <a:avLst/>
          </a:prstGeom>
          <a:solidFill>
            <a:srgbClr val="7066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  <a:latin typeface="Segoe UI"/>
              </a:defRPr>
            </a:pPr>
            <a:r>
              <a:t>—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97280" y="347472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312D2A"/>
                </a:solidFill>
                <a:latin typeface="Segoe UI"/>
              </a:defRPr>
            </a:pPr>
            <a:r>
              <a:t>Distributed Cloud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3474720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 i="0">
                <a:solidFill>
                  <a:srgbClr val="70665E"/>
                </a:solidFill>
                <a:latin typeface="Segoe UI"/>
              </a:defRPr>
            </a:pPr>
            <a:r>
              <a:t>—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0" y="347472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70665E"/>
                </a:solidFill>
                <a:latin typeface="Segoe UI"/>
              </a:defRPr>
            </a:pPr>
            <a:r>
              <a:t>N/A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297680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2D5967"/>
                </a:solidFill>
                <a:latin typeface="Segoe UI"/>
              </a:defRPr>
            </a:pPr>
            <a:r>
              <a:t>Top Recommendations: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" y="466344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→ Define quarterly DR drill schedule with automated validation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" y="493776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→ Implement OS Management Hub for OKE node patching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" y="521208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→ Configure Ops Insights for capacity planning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0080" y="548640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→ Document operational runbooks before go-live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594360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1">
                <a:solidFill>
                  <a:srgbClr val="70665E"/>
                </a:solidFill>
                <a:latin typeface="Segoe UI"/>
              </a:defRPr>
            </a:pPr>
            <a:r>
              <a:t>Validated against Oracle Well-Architected Framework — docs.oracle.com/en/solutions/oci-best-practices/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 i="0">
                <a:solidFill>
                  <a:srgbClr val="312D2A"/>
                </a:solidFill>
                <a:latin typeface="Segoe UI"/>
              </a:defRPr>
            </a:pPr>
            <a:r>
              <a:t>Next Steps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777240"/>
            <a:ext cx="1828800" cy="36576"/>
          </a:xfrm>
          <a:prstGeom prst="rect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457200" y="1371600"/>
            <a:ext cx="365760" cy="365760"/>
          </a:xfrm>
          <a:prstGeom prst="ellipse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  <a:latin typeface="Segoe UI"/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137160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 i="0">
                <a:solidFill>
                  <a:srgbClr val="312D2A"/>
                </a:solidFill>
                <a:latin typeface="Segoe UI"/>
              </a:defRPr>
            </a:pPr>
            <a:r>
              <a:t>Review and approve architecture design — March 28, 2026</a:t>
            </a:r>
          </a:p>
        </p:txBody>
      </p:sp>
      <p:sp>
        <p:nvSpPr>
          <p:cNvPr id="6" name="Oval 5"/>
          <p:cNvSpPr/>
          <p:nvPr/>
        </p:nvSpPr>
        <p:spPr>
          <a:xfrm>
            <a:off x="457200" y="1965960"/>
            <a:ext cx="365760" cy="365760"/>
          </a:xfrm>
          <a:prstGeom prst="ellipse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  <a:latin typeface="Segoe UI"/>
              </a:defRPr>
            </a:pPr>
            <a: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9659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 i="0">
                <a:solidFill>
                  <a:srgbClr val="312D2A"/>
                </a:solidFill>
                <a:latin typeface="Segoe UI"/>
              </a:defRPr>
            </a:pPr>
            <a:r>
              <a:t>Provision OCI tenancy and order FastConnect — April 1, 2026</a:t>
            </a:r>
          </a:p>
        </p:txBody>
      </p:sp>
      <p:sp>
        <p:nvSpPr>
          <p:cNvPr id="8" name="Oval 7"/>
          <p:cNvSpPr/>
          <p:nvPr/>
        </p:nvSpPr>
        <p:spPr>
          <a:xfrm>
            <a:off x="457200" y="2560320"/>
            <a:ext cx="365760" cy="365760"/>
          </a:xfrm>
          <a:prstGeom prst="ellipse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  <a:latin typeface="Segoe UI"/>
              </a:defRPr>
            </a:pPr>
            <a: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25603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 i="0">
                <a:solidFill>
                  <a:srgbClr val="312D2A"/>
                </a:solidFill>
                <a:latin typeface="Segoe UI"/>
              </a:defRPr>
            </a:pPr>
            <a:r>
              <a:t>Run ADB assessment tool on production database — April 7, 2026</a:t>
            </a:r>
          </a:p>
        </p:txBody>
      </p:sp>
      <p:sp>
        <p:nvSpPr>
          <p:cNvPr id="10" name="Oval 9"/>
          <p:cNvSpPr/>
          <p:nvPr/>
        </p:nvSpPr>
        <p:spPr>
          <a:xfrm>
            <a:off x="457200" y="3154680"/>
            <a:ext cx="365760" cy="365760"/>
          </a:xfrm>
          <a:prstGeom prst="ellipse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  <a:latin typeface="Segoe UI"/>
              </a:defRPr>
            </a:pPr>
            <a:r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315468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 i="0">
                <a:solidFill>
                  <a:srgbClr val="312D2A"/>
                </a:solidFill>
                <a:latin typeface="Segoe UI"/>
              </a:defRPr>
            </a:pPr>
            <a:r>
              <a:t>Begin Phase 1: Infrastructure setup — April 14, 2026</a:t>
            </a:r>
          </a:p>
        </p:txBody>
      </p:sp>
      <p:sp>
        <p:nvSpPr>
          <p:cNvPr id="12" name="Oval 11"/>
          <p:cNvSpPr/>
          <p:nvPr/>
        </p:nvSpPr>
        <p:spPr>
          <a:xfrm>
            <a:off x="457200" y="3749040"/>
            <a:ext cx="365760" cy="365760"/>
          </a:xfrm>
          <a:prstGeom prst="ellipse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  <a:latin typeface="Segoe UI"/>
              </a:defRPr>
            </a:pPr>
            <a: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37490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 i="0">
                <a:solidFill>
                  <a:srgbClr val="312D2A"/>
                </a:solidFill>
                <a:latin typeface="Segoe UI"/>
              </a:defRPr>
            </a:pPr>
            <a:r>
              <a:t>Schedule weekly architecture review cadence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4864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70665E"/>
                </a:solidFill>
                <a:latin typeface="Segoe UI"/>
              </a:defRPr>
            </a:pPr>
            <a:r>
              <a:t>Diego E. — diego@example.com | Oracle Consulting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 i="0">
                <a:solidFill>
                  <a:srgbClr val="312D2A"/>
                </a:solidFill>
                <a:latin typeface="Segoe UI"/>
              </a:defRPr>
            </a:pPr>
            <a:r>
              <a:t>Engagement Summary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777240"/>
            <a:ext cx="1828800" cy="36576"/>
          </a:xfrm>
          <a:prstGeom prst="rect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2D5967"/>
                </a:solidFill>
                <a:latin typeface="Segoe UI"/>
              </a:defRPr>
            </a:pPr>
            <a:r>
              <a:t>Reduce Oracle Database licensing costs by 60% and modernize to cloud-native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373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312D2A"/>
                </a:solidFill>
                <a:latin typeface="Segoe UI"/>
              </a:defRPr>
            </a:pPr>
            <a:r>
              <a:t>Current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14884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 i="0">
                <a:solidFill>
                  <a:srgbClr val="312D2A"/>
                </a:solidFill>
                <a:latin typeface="Segoe UI"/>
              </a:defRPr>
            </a:pPr>
            <a:r>
              <a:t>•  3 Oracle 19c databases on Exadata X8M on-prem (largest 4 TB OLTP)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46888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 i="0">
                <a:solidFill>
                  <a:srgbClr val="312D2A"/>
                </a:solidFill>
                <a:latin typeface="Segoe UI"/>
              </a:defRPr>
            </a:pPr>
            <a:r>
              <a:t>•  WebLogic 14c application servers (6x bare metal)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78892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 i="0">
                <a:solidFill>
                  <a:srgbClr val="312D2A"/>
                </a:solidFill>
                <a:latin typeface="Segoe UI"/>
              </a:defRPr>
            </a:pPr>
            <a:r>
              <a:t>•  GoldenGate replication to reporting database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10896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 i="0">
                <a:solidFill>
                  <a:srgbClr val="312D2A"/>
                </a:solidFill>
                <a:latin typeface="Segoe UI"/>
              </a:defRPr>
            </a:pPr>
            <a:r>
              <a:t>•  MQ Series for async messaging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42900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 i="0">
                <a:solidFill>
                  <a:srgbClr val="312D2A"/>
                </a:solidFill>
                <a:latin typeface="Segoe UI"/>
              </a:defRPr>
            </a:pPr>
            <a:r>
              <a:t>•  Current Oracle licensing: $2M/year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0233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312D2A"/>
                </a:solidFill>
                <a:latin typeface="Segoe UI"/>
              </a:defRPr>
            </a:pPr>
            <a:r>
              <a:t>Target State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4348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 i="0">
                <a:solidFill>
                  <a:srgbClr val="2D5967"/>
                </a:solidFill>
                <a:latin typeface="Segoe UI"/>
              </a:defRPr>
            </a:pPr>
            <a:r>
              <a:t>Migrate to OCI Autonomous Database (ADB-S) with OKE for application tier, full HA/DR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48920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312D2A"/>
                </a:solidFill>
                <a:latin typeface="Segoe UI"/>
              </a:defRPr>
            </a:pPr>
            <a:r>
              <a:t>Timeline: 6-month migration, Q3 2026 go-live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 i="0">
                <a:solidFill>
                  <a:srgbClr val="312D2A"/>
                </a:solidFill>
                <a:latin typeface="Segoe UI"/>
              </a:defRPr>
            </a:pPr>
            <a:r>
              <a:t>Architecture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777240"/>
            <a:ext cx="1828800" cy="36576"/>
          </a:xfrm>
          <a:prstGeom prst="rect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 i="1">
                <a:solidFill>
                  <a:srgbClr val="70665E"/>
                </a:solidFill>
                <a:latin typeface="Segoe UI"/>
              </a:defRPr>
            </a:pPr>
            <a:r>
              <a:t>[Insert diagram — export from examples/ecommerce-architecture.drawio]</a:t>
            </a:r>
            <a:br/>
            <a:br/>
            <a:r>
              <a:t>Tenancy → Region (Ashburn) → VCN with 3 subnets:</a:t>
            </a:r>
            <a:br/>
            <a:r>
              <a:t>• Public: Flexible LB + WAF + Bastion</a:t>
            </a:r>
            <a:br/>
            <a:r>
              <a:t>• App Tier: OKE Cluster (3 workers, auto-scaling)</a:t>
            </a:r>
            <a:br/>
            <a:r>
              <a:t>• Data Tier: ADB-S OLTP (4 OCPU, BYOL) + ADB-S DW + NoSQL + Redis</a:t>
            </a:r>
            <a:br/>
            <a:br/>
            <a:r>
              <a:t>DR Region (Phoenix): ADB-S Standby via Autonomous Data Guard</a:t>
            </a:r>
            <a:br/>
            <a:r>
              <a:t>Connectivity: FastConnect 1 Gbps (redundant) + VPN backup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 i="0">
                <a:solidFill>
                  <a:srgbClr val="312D2A"/>
                </a:solidFill>
                <a:latin typeface="Segoe UI"/>
              </a:defRPr>
            </a:pPr>
            <a:r>
              <a:t>Architecture Decisions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777240"/>
            <a:ext cx="1828800" cy="36576"/>
          </a:xfrm>
          <a:prstGeom prst="rect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097280"/>
          <a:ext cx="10972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6858000"/>
              </a:tblGrid>
              <a:tr h="45720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Decision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Rationale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ADB-S over ExaCS for primary database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Variable workload pattern, no dedicated DBA team, auto-scaling covers seasonal peaks. ExaCS oversized for this workload.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OKE over VM-based app tier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Team moving to containers. OKE provides auto-scaling per microservice, free control plane, blue/green deployments.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Cross-region ADG for DR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PCI compliance requires geo-redundant disaster recovery. ADG provides seconds RPO, minutes RTO.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FastConnect over VPN for hybrid connectivity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Low-latency requirement during migration coexistence. VPN as backup path only.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BYOL licensing for ADB-S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Customer has 8 existing processor licenses. BYOL saves ~75% on OCPU cost vs License Included.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OCI Streaming over dedicated MQ migration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Kafka-compatible API allows gradual migration from MQ Series. No new middleware licensing.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 i="0">
                <a:solidFill>
                  <a:srgbClr val="312D2A"/>
                </a:solidFill>
                <a:latin typeface="Segoe UI"/>
              </a:defRPr>
            </a:pPr>
            <a:r>
              <a:t>High Availability &amp; Disaster Recovery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777240"/>
            <a:ext cx="1828800" cy="36576"/>
          </a:xfrm>
          <a:prstGeom prst="rect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 i="0">
                <a:solidFill>
                  <a:srgbClr val="312D2A"/>
                </a:solidFill>
                <a:latin typeface="Segoe UI"/>
              </a:defRPr>
            </a:pPr>
            <a:r>
              <a:t>Active-passive DR with Autonomous Data Guard. Application tier provisioned on-demand in DR region via Terraform.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737360"/>
          <a:ext cx="109728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41148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Tier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Technology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RTO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RPO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>
                        <a:defRPr sz="1000" b="1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Database (Primary)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ADB-S + TAC (Transparent Application Continuity)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~0 perceived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0 (local)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l">
                        <a:defRPr sz="1000" b="1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Database (DR)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Cross-Region Autonomous Data Guard (async)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&lt; 15 minutes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&lt; 30 seconds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>
                        <a:defRPr sz="1000" b="1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Application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OKE Auto-scaling + Health Checks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Seconds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N/A (stateless)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l">
                        <a:defRPr sz="1000" b="1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Application (DR)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Terraform on-demand provisioning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15-30 minutes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N/A (stateless)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 i="0">
                <a:solidFill>
                  <a:srgbClr val="312D2A"/>
                </a:solidFill>
                <a:latin typeface="Segoe UI"/>
              </a:defRPr>
            </a:pPr>
            <a:r>
              <a:t>Security &amp; Compliance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777240"/>
            <a:ext cx="1828800" cy="36576"/>
          </a:xfrm>
          <a:prstGeom prst="rect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1097280"/>
            <a:ext cx="1371600" cy="365760"/>
          </a:xfrm>
          <a:prstGeom prst="rect">
            <a:avLst/>
          </a:prstGeom>
          <a:solidFill>
            <a:srgbClr val="5E9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FFFFFF"/>
                </a:solidFill>
                <a:latin typeface="Segoe UI"/>
              </a:defRPr>
            </a:pPr>
            <a:r>
              <a:t>✓ PCI-DSS</a:t>
            </a:r>
          </a:p>
        </p:txBody>
      </p:sp>
      <p:sp>
        <p:nvSpPr>
          <p:cNvPr id="5" name="Rectangle 4"/>
          <p:cNvSpPr/>
          <p:nvPr/>
        </p:nvSpPr>
        <p:spPr>
          <a:xfrm>
            <a:off x="2011680" y="1097280"/>
            <a:ext cx="1371600" cy="365760"/>
          </a:xfrm>
          <a:prstGeom prst="rect">
            <a:avLst/>
          </a:prstGeom>
          <a:solidFill>
            <a:srgbClr val="5E9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FFFFFF"/>
                </a:solidFill>
                <a:latin typeface="Segoe UI"/>
              </a:defRPr>
            </a:pPr>
            <a:r>
              <a:t>✓ SOC2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73736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2D5967"/>
                </a:solidFill>
                <a:latin typeface="Segoe UI"/>
              </a:defRPr>
            </a:pPr>
            <a:r>
              <a:t>Identity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10312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IAM least-privilege per compartment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37744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MFA for all human users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65176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Federation with Okta (SAML)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92608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Instance principals for service auth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83280" y="173736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2D5967"/>
                </a:solidFill>
                <a:latin typeface="Segoe UI"/>
              </a:defRPr>
            </a:pPr>
            <a:r>
              <a:t>Network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210312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Private subnets for app and data tiers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4720" y="237744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NSGs (not security lists)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74720" y="265176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WAF on all internet-facing endpoints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74720" y="292608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Service Gateway (no internet traversal to OCI)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173736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2D5967"/>
                </a:solidFill>
                <a:latin typeface="Segoe UI"/>
              </a:defRPr>
            </a:pPr>
            <a:r>
              <a:t>Database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210312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TDE with customer-managed keys (Vault)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37744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Data Safe (audit, masking, VPD)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265176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Private endpoints only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0" y="292608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Key rotation &lt; 90 days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35440" y="173736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2D5967"/>
                </a:solidFill>
                <a:latin typeface="Segoe UI"/>
              </a:defRPr>
            </a:pPr>
            <a:r>
              <a:t>Monitoring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26880" y="210312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Cloud Guard with detector recipes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326880" y="237744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OCI Audit (365-day retention)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326880" y="265176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VCN Flow Logs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326880" y="292608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312D2A"/>
                </a:solidFill>
                <a:latin typeface="Segoe UI"/>
              </a:defRPr>
            </a:pPr>
            <a:r>
              <a:t>• Vulnerability Scanning on OKE nodes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 i="0">
                <a:solidFill>
                  <a:srgbClr val="312D2A"/>
                </a:solidFill>
                <a:latin typeface="Segoe UI"/>
              </a:defRPr>
            </a:pPr>
            <a:r>
              <a:t>Cost Estimate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777240"/>
            <a:ext cx="1828800" cy="36576"/>
          </a:xfrm>
          <a:prstGeom prst="rect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097280"/>
          <a:ext cx="10972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2286000"/>
                <a:gridCol w="2286000"/>
                <a:gridCol w="3200400"/>
              </a:tblGrid>
              <a:tr h="36576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Component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Monthly (PAYG)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Monthly (BYOL)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Notes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ADB-S Primary (4 OCPU, auto-scale to 12)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$5,376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$1,344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70665E"/>
                          </a:solidFill>
                          <a:latin typeface="Segoe UI"/>
                        </a:defRPr>
                      </a:pPr>
                      <a:r>
                        <a:t>Auto-scale billed per OCPU-second</a:t>
                      </a:r>
                    </a:p>
                  </a:txBody>
                  <a:tcPr anchor="ctr"/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ADB-S Standby (ADG, same region)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$5,376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$1,344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70665E"/>
                          </a:solidFill>
                          <a:latin typeface="Segoe UI"/>
                        </a:defRPr>
                      </a:pPr>
                      <a:r>
                        <a:t>Same shape as primary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ADB-S DR (Cross-region, Phoenix)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$5,376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$1,344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70665E"/>
                          </a:solidFill>
                          <a:latin typeface="Segoe UI"/>
                        </a:defRPr>
                      </a:pPr>
                      <a:r>
                        <a:t>Async replication</a:t>
                      </a:r>
                    </a:p>
                  </a:txBody>
                  <a:tcPr anchor="ctr"/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ADB-S Storage (2 TB x3)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$710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$710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70665E"/>
                          </a:solidFill>
                          <a:latin typeface="Segoe UI"/>
                        </a:defRPr>
                      </a:pPr>
                      <a:r>
                        <a:t>6 TB total across 3 instances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OKE Cluster (3x E4.Flex, 4 OCPU / 64 GB)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$657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70665E"/>
                          </a:solidFill>
                          <a:latin typeface="Segoe UI"/>
                        </a:defRPr>
                      </a:pPr>
                      <a:r>
                        <a:t>Control plane free</a:t>
                      </a:r>
                    </a:p>
                  </a:txBody>
                  <a:tcPr anchor="ctr"/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Networking (FastConnect 1 Gbps)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$300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$300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70665E"/>
                          </a:solidFill>
                          <a:latin typeface="Segoe UI"/>
                        </a:defRPr>
                      </a:pPr>
                      <a:r>
                        <a:t>Redundant circuits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Storage &amp; Other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$450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$450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70665E"/>
                          </a:solidFill>
                          <a:latin typeface="Segoe UI"/>
                        </a:defRPr>
                      </a:pPr>
                      <a:r>
                        <a:t>Object Storage, Block, Vault</a:t>
                      </a:r>
                    </a:p>
                  </a:txBody>
                  <a:tcPr anchor="ctr"/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0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Total Monthly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0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$18,245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0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$5,492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0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Total Annual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0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$218,940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0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$65,904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BYOL saves $153K/year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02920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 i="1">
                <a:solidFill>
                  <a:srgbClr val="70665E"/>
                </a:solidFill>
                <a:latin typeface="Segoe UI"/>
              </a:defRPr>
            </a:pPr>
            <a:r>
              <a:t>Assumptions: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303520"/>
            <a:ext cx="10058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1">
                <a:solidFill>
                  <a:srgbClr val="70665E"/>
                </a:solidFill>
                <a:latin typeface="Segoe UI"/>
              </a:defRPr>
            </a:pPr>
            <a:r>
              <a:t>• Pricing based on US East (Ashburn) region, March 2026 list prices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5532120"/>
            <a:ext cx="10058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1">
                <a:solidFill>
                  <a:srgbClr val="70665E"/>
                </a:solidFill>
                <a:latin typeface="Segoe UI"/>
              </a:defRPr>
            </a:pPr>
            <a:r>
              <a:t>• Auto-scaling costs estimated at 15% of base OCPU cost (seasonal peaks)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5760720"/>
            <a:ext cx="10058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1">
                <a:solidFill>
                  <a:srgbClr val="70665E"/>
                </a:solidFill>
                <a:latin typeface="Segoe UI"/>
              </a:defRPr>
            </a:pPr>
            <a:r>
              <a:t>• Data transfer costs excluded (minimal with FastConnect)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5989320"/>
            <a:ext cx="10058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1">
                <a:solidFill>
                  <a:srgbClr val="70665E"/>
                </a:solidFill>
                <a:latin typeface="Segoe UI"/>
              </a:defRPr>
            </a:pPr>
            <a:r>
              <a:t>• Oracle Support costs not included (existing contract assumed)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 i="0">
                <a:solidFill>
                  <a:srgbClr val="312D2A"/>
                </a:solidFill>
                <a:latin typeface="Segoe UI"/>
              </a:defRPr>
            </a:pPr>
            <a:r>
              <a:t>Migration Approach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777240"/>
            <a:ext cx="1828800" cy="36576"/>
          </a:xfrm>
          <a:prstGeom prst="rect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312D2A"/>
                </a:solidFill>
                <a:latin typeface="Segoe UI"/>
              </a:defRPr>
            </a:pPr>
            <a:r>
              <a:t>Phase 1: Assessment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1234440"/>
            <a:ext cx="7818120" cy="320040"/>
          </a:xfrm>
          <a:prstGeom prst="rect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>
                <a:solidFill>
                  <a:srgbClr val="FFFFFF"/>
                </a:solidFill>
                <a:latin typeface="Segoe UI"/>
              </a:defRPr>
            </a:pPr>
            <a:r>
              <a:t>Weeks 1-4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1554480"/>
            <a:ext cx="8686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1">
                <a:solidFill>
                  <a:srgbClr val="70665E"/>
                </a:solidFill>
                <a:latin typeface="Segoe UI"/>
              </a:defRPr>
            </a:pPr>
            <a:r>
              <a:t>Run ADB assessment tool | Inventory all DB objects | Identify incompatibilities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011680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312D2A"/>
                </a:solidFill>
                <a:latin typeface="Segoe UI"/>
              </a:defRPr>
            </a:pPr>
            <a:r>
              <a:t>Phase 2: Infrastructure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0" y="2057400"/>
            <a:ext cx="7818120" cy="320040"/>
          </a:xfrm>
          <a:prstGeom prst="rect">
            <a:avLst/>
          </a:prstGeom>
          <a:solidFill>
            <a:srgbClr val="AA64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>
                <a:solidFill>
                  <a:srgbClr val="FFFFFF"/>
                </a:solidFill>
                <a:latin typeface="Segoe UI"/>
              </a:defRPr>
            </a:pPr>
            <a:r>
              <a:t>Weeks 3-6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2377440"/>
            <a:ext cx="8686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1">
                <a:solidFill>
                  <a:srgbClr val="70665E"/>
                </a:solidFill>
                <a:latin typeface="Segoe UI"/>
              </a:defRPr>
            </a:pPr>
            <a:r>
              <a:t>Provision OCI tenancy | Deploy landing zone | Configure FastConnect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834640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312D2A"/>
                </a:solidFill>
                <a:latin typeface="Segoe UI"/>
              </a:defRPr>
            </a:pPr>
            <a:r>
              <a:t>Phase 3: Migration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86000" y="2880360"/>
            <a:ext cx="7818120" cy="320040"/>
          </a:xfrm>
          <a:prstGeom prst="rect">
            <a:avLst/>
          </a:prstGeom>
          <a:solidFill>
            <a:srgbClr val="8049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>
                <a:solidFill>
                  <a:srgbClr val="FFFFFF"/>
                </a:solidFill>
                <a:latin typeface="Segoe UI"/>
              </a:defRPr>
            </a:pPr>
            <a:r>
              <a:t>Weeks 5-10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0" y="3200400"/>
            <a:ext cx="8686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1">
                <a:solidFill>
                  <a:srgbClr val="70665E"/>
                </a:solidFill>
                <a:latin typeface="Segoe UI"/>
              </a:defRPr>
            </a:pPr>
            <a:r>
              <a:t>ZDM for database migration | Deploy OKE workloads | Data validation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657600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312D2A"/>
                </a:solidFill>
                <a:latin typeface="Segoe UI"/>
              </a:defRPr>
            </a:pPr>
            <a:r>
              <a:t>Phase 4: Cutover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0" y="3703320"/>
            <a:ext cx="7818120" cy="320040"/>
          </a:xfrm>
          <a:prstGeom prst="rect">
            <a:avLst/>
          </a:prstGeom>
          <a:solidFill>
            <a:srgbClr val="AE56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>
                <a:solidFill>
                  <a:srgbClr val="FFFFFF"/>
                </a:solidFill>
                <a:latin typeface="Segoe UI"/>
              </a:defRPr>
            </a:pPr>
            <a:r>
              <a:t>Weeks 9-12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4023360"/>
            <a:ext cx="8686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 i="1">
                <a:solidFill>
                  <a:srgbClr val="70665E"/>
                </a:solidFill>
                <a:latin typeface="Segoe UI"/>
              </a:defRPr>
            </a:pPr>
            <a:r>
              <a:t>Final sync | DNS cutover | Post-migration validation | Decommission on-prem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663440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2D5967"/>
                </a:solidFill>
                <a:latin typeface="Segoe UI"/>
              </a:defRPr>
            </a:pPr>
            <a:r>
              <a:t>Migration Tools: OCI Zero Downtime Migration (ZDM), OCI Database Migration Service, Data Pump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120640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312D2A"/>
                </a:solidFill>
                <a:latin typeface="Segoe UI"/>
              </a:defRPr>
            </a:pPr>
            <a:r>
              <a:t>Downtime Approach: Zero downtime via ZDM with GoldenGate-based replication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 i="0">
                <a:solidFill>
                  <a:srgbClr val="312D2A"/>
                </a:solidFill>
                <a:latin typeface="Segoe UI"/>
              </a:defRPr>
            </a:pPr>
            <a:r>
              <a:t>Risk Register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777240"/>
            <a:ext cx="1828800" cy="36576"/>
          </a:xfrm>
          <a:prstGeom prst="rect">
            <a:avLst/>
          </a:prstGeom>
          <a:solidFill>
            <a:srgbClr val="2D59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097280"/>
          <a:ext cx="10972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1371600"/>
                <a:gridCol w="5486400"/>
              </a:tblGrid>
              <a:tr h="45720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Risk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Severity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Mitigation</a:t>
                      </a:r>
                    </a:p>
                  </a:txBody>
                  <a:tcPr anchor="ctr">
                    <a:solidFill>
                      <a:srgbClr val="2D596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Application compatibility with ADB-S restrictions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AE562C"/>
                          </a:solidFill>
                          <a:latin typeface="Segoe UI"/>
                        </a:defRPr>
                      </a:pPr>
                      <a:r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Run ADB assessment tool pre-migration. Pilot with non-prod database first.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TAC replay failures for non-replayable operations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5E9624"/>
                          </a:solidFill>
                          <a:latin typeface="Segoe UI"/>
                        </a:defRPr>
                      </a:pPr>
                      <a:r>
                        <a:t>LOW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Audit application code for UTL_HTTP, DBMS_PIPE, NOCACHE sequences. Wrap in replayable transactions.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FastConnect provisioning lead time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AE562C"/>
                          </a:solidFill>
                          <a:latin typeface="Segoe UI"/>
                        </a:defRPr>
                      </a:pPr>
                      <a:r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Order FastConnect in Phase 1. Use VPN as temporary connectivity until FC ready.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Team cloud skills gap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AE562C"/>
                          </a:solidFill>
                          <a:latin typeface="Segoe UI"/>
                        </a:defRPr>
                      </a:pPr>
                      <a:r>
                        <a:t>MEDIUM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Schedule OCI Foundations training. Engage Oracle Support for first 90 days.</a:t>
                      </a:r>
                    </a:p>
                  </a:txBody>
                  <a:tcPr anchor="ctr">
                    <a:solidFill>
                      <a:srgbClr val="F5F4F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Seasonal peak during migration window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C74634"/>
                          </a:solidFill>
                          <a:latin typeface="Segoe UI"/>
                        </a:defRPr>
                      </a:pPr>
                      <a:r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12D2A"/>
                          </a:solidFill>
                          <a:latin typeface="Segoe UI"/>
                        </a:defRPr>
                      </a:pPr>
                      <a:r>
                        <a:t>Complete migration before Black Friday. Maintain rollback capability for 30 days.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